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3"/>
  </p:notesMasterIdLst>
  <p:sldIdLst>
    <p:sldId id="259" r:id="rId2"/>
    <p:sldId id="272" r:id="rId3"/>
    <p:sldId id="258" r:id="rId4"/>
    <p:sldId id="261" r:id="rId5"/>
    <p:sldId id="260" r:id="rId6"/>
    <p:sldId id="293" r:id="rId7"/>
    <p:sldId id="263" r:id="rId8"/>
    <p:sldId id="287" r:id="rId9"/>
    <p:sldId id="341" r:id="rId10"/>
    <p:sldId id="342" r:id="rId11"/>
    <p:sldId id="343" r:id="rId12"/>
    <p:sldId id="264" r:id="rId13"/>
    <p:sldId id="273" r:id="rId14"/>
    <p:sldId id="274" r:id="rId15"/>
    <p:sldId id="344" r:id="rId16"/>
    <p:sldId id="345" r:id="rId17"/>
    <p:sldId id="346" r:id="rId18"/>
    <p:sldId id="347" r:id="rId19"/>
    <p:sldId id="289" r:id="rId20"/>
    <p:sldId id="348" r:id="rId21"/>
    <p:sldId id="349" r:id="rId22"/>
    <p:sldId id="350" r:id="rId23"/>
    <p:sldId id="275" r:id="rId24"/>
    <p:sldId id="276" r:id="rId25"/>
    <p:sldId id="277" r:id="rId26"/>
    <p:sldId id="278" r:id="rId27"/>
    <p:sldId id="292" r:id="rId28"/>
    <p:sldId id="279" r:id="rId29"/>
    <p:sldId id="351" r:id="rId30"/>
    <p:sldId id="352" r:id="rId31"/>
    <p:sldId id="353" r:id="rId32"/>
    <p:sldId id="354" r:id="rId33"/>
    <p:sldId id="355" r:id="rId34"/>
    <p:sldId id="356" r:id="rId35"/>
    <p:sldId id="357" r:id="rId36"/>
    <p:sldId id="358" r:id="rId37"/>
    <p:sldId id="359" r:id="rId38"/>
    <p:sldId id="360" r:id="rId39"/>
    <p:sldId id="361" r:id="rId40"/>
    <p:sldId id="362" r:id="rId41"/>
    <p:sldId id="363" r:id="rId42"/>
    <p:sldId id="364" r:id="rId43"/>
    <p:sldId id="365" r:id="rId44"/>
    <p:sldId id="366" r:id="rId45"/>
    <p:sldId id="367" r:id="rId46"/>
    <p:sldId id="368" r:id="rId47"/>
    <p:sldId id="369" r:id="rId48"/>
    <p:sldId id="370" r:id="rId49"/>
    <p:sldId id="371" r:id="rId50"/>
    <p:sldId id="372" r:id="rId51"/>
    <p:sldId id="294" r:id="rId52"/>
    <p:sldId id="280" r:id="rId53"/>
    <p:sldId id="281" r:id="rId54"/>
    <p:sldId id="282" r:id="rId55"/>
    <p:sldId id="283" r:id="rId56"/>
    <p:sldId id="284" r:id="rId57"/>
    <p:sldId id="285" r:id="rId58"/>
    <p:sldId id="286" r:id="rId59"/>
    <p:sldId id="295" r:id="rId60"/>
    <p:sldId id="311" r:id="rId61"/>
    <p:sldId id="296" r:id="rId62"/>
    <p:sldId id="297" r:id="rId63"/>
    <p:sldId id="298" r:id="rId64"/>
    <p:sldId id="313" r:id="rId65"/>
    <p:sldId id="317" r:id="rId66"/>
    <p:sldId id="326" r:id="rId67"/>
    <p:sldId id="328" r:id="rId68"/>
    <p:sldId id="329" r:id="rId69"/>
    <p:sldId id="332" r:id="rId70"/>
    <p:sldId id="330" r:id="rId71"/>
    <p:sldId id="331" r:id="rId72"/>
    <p:sldId id="333" r:id="rId73"/>
    <p:sldId id="335" r:id="rId74"/>
    <p:sldId id="337" r:id="rId75"/>
    <p:sldId id="336" r:id="rId76"/>
    <p:sldId id="338" r:id="rId77"/>
    <p:sldId id="339" r:id="rId78"/>
    <p:sldId id="340" r:id="rId79"/>
    <p:sldId id="373" r:id="rId80"/>
    <p:sldId id="374" r:id="rId81"/>
    <p:sldId id="375" r:id="rId82"/>
    <p:sldId id="376" r:id="rId83"/>
    <p:sldId id="377" r:id="rId84"/>
    <p:sldId id="378" r:id="rId85"/>
    <p:sldId id="379" r:id="rId86"/>
    <p:sldId id="322" r:id="rId87"/>
    <p:sldId id="381" r:id="rId88"/>
    <p:sldId id="323" r:id="rId89"/>
    <p:sldId id="382" r:id="rId90"/>
    <p:sldId id="314" r:id="rId91"/>
    <p:sldId id="299" r:id="rId92"/>
    <p:sldId id="300" r:id="rId93"/>
    <p:sldId id="301" r:id="rId94"/>
    <p:sldId id="302" r:id="rId95"/>
    <p:sldId id="315" r:id="rId96"/>
    <p:sldId id="316" r:id="rId97"/>
    <p:sldId id="303" r:id="rId98"/>
    <p:sldId id="304" r:id="rId99"/>
    <p:sldId id="305" r:id="rId100"/>
    <p:sldId id="306" r:id="rId101"/>
    <p:sldId id="307" r:id="rId102"/>
    <p:sldId id="308" r:id="rId103"/>
    <p:sldId id="309" r:id="rId104"/>
    <p:sldId id="320" r:id="rId105"/>
    <p:sldId id="319" r:id="rId106"/>
    <p:sldId id="321" r:id="rId107"/>
    <p:sldId id="383" r:id="rId108"/>
    <p:sldId id="384" r:id="rId109"/>
    <p:sldId id="324" r:id="rId110"/>
    <p:sldId id="327" r:id="rId111"/>
    <p:sldId id="325" r:id="rId112"/>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16" autoAdjust="0"/>
    <p:restoredTop sz="94660"/>
  </p:normalViewPr>
  <p:slideViewPr>
    <p:cSldViewPr>
      <p:cViewPr>
        <p:scale>
          <a:sx n="100" d="100"/>
          <a:sy n="100" d="100"/>
        </p:scale>
        <p:origin x="1512" y="31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BABD0C-5C41-4192-89CA-0E4A1627585E}" type="datetimeFigureOut">
              <a:rPr lang="it-IT" smtClean="0"/>
              <a:t>23/02/2015</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A9680C-327D-4735-8B08-E75B80CEDAD9}" type="slidenum">
              <a:rPr lang="it-IT" smtClean="0"/>
              <a:t>‹#›</a:t>
            </a:fld>
            <a:endParaRPr lang="it-IT"/>
          </a:p>
        </p:txBody>
      </p:sp>
    </p:spTree>
    <p:extLst>
      <p:ext uri="{BB962C8B-B14F-4D97-AF65-F5344CB8AC3E}">
        <p14:creationId xmlns:p14="http://schemas.microsoft.com/office/powerpoint/2010/main" val="4197413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smtClean="0"/>
              <a:t>Fare clic per modificare lo stile del titolo</a:t>
            </a:r>
            <a:endParaRPr lang="it-IT"/>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it-IT"/>
          </a:p>
        </p:txBody>
      </p:sp>
      <p:sp>
        <p:nvSpPr>
          <p:cNvPr id="4" name="Segnaposto data 3"/>
          <p:cNvSpPr>
            <a:spLocks noGrp="1"/>
          </p:cNvSpPr>
          <p:nvPr>
            <p:ph type="dt" sz="half" idx="10"/>
          </p:nvPr>
        </p:nvSpPr>
        <p:spPr/>
        <p:txBody>
          <a:bodyPr/>
          <a:lstStyle/>
          <a:p>
            <a:fld id="{9BD95616-E57F-4221-B584-5E2310FABF93}" type="datetime1">
              <a:rPr lang="it-IT" smtClean="0"/>
              <a:t>23/02/2015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9720AF1-9359-4B13-BE09-679AF958DE7A}" type="slidenum">
              <a:rPr lang="it-IT" smtClean="0"/>
              <a:t>‹#›</a:t>
            </a:fld>
            <a:endParaRPr lang="it-IT"/>
          </a:p>
        </p:txBody>
      </p:sp>
    </p:spTree>
    <p:extLst>
      <p:ext uri="{BB962C8B-B14F-4D97-AF65-F5344CB8AC3E}">
        <p14:creationId xmlns:p14="http://schemas.microsoft.com/office/powerpoint/2010/main" val="3724405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2D57B642-2AC3-43B6-BD8A-BCA86F0C574C}" type="datetime1">
              <a:rPr lang="it-IT" smtClean="0"/>
              <a:t>23/02/2015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9720AF1-9359-4B13-BE09-679AF958DE7A}" type="slidenum">
              <a:rPr lang="it-IT" smtClean="0"/>
              <a:t>‹#›</a:t>
            </a:fld>
            <a:endParaRPr lang="it-IT"/>
          </a:p>
        </p:txBody>
      </p:sp>
    </p:spTree>
    <p:extLst>
      <p:ext uri="{BB962C8B-B14F-4D97-AF65-F5344CB8AC3E}">
        <p14:creationId xmlns:p14="http://schemas.microsoft.com/office/powerpoint/2010/main" val="2943697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E41EB0ED-6916-41CB-88B3-BC58C2DD89E2}" type="datetime1">
              <a:rPr lang="it-IT" smtClean="0"/>
              <a:t>23/02/2015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9720AF1-9359-4B13-BE09-679AF958DE7A}" type="slidenum">
              <a:rPr lang="it-IT" smtClean="0"/>
              <a:t>‹#›</a:t>
            </a:fld>
            <a:endParaRPr lang="it-IT"/>
          </a:p>
        </p:txBody>
      </p:sp>
    </p:spTree>
    <p:extLst>
      <p:ext uri="{BB962C8B-B14F-4D97-AF65-F5344CB8AC3E}">
        <p14:creationId xmlns:p14="http://schemas.microsoft.com/office/powerpoint/2010/main" val="57247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73A3AE80-512D-476A-B6A8-426E065518E2}" type="datetime1">
              <a:rPr lang="it-IT" smtClean="0"/>
              <a:t>23/02/2015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9720AF1-9359-4B13-BE09-679AF958DE7A}" type="slidenum">
              <a:rPr lang="it-IT" smtClean="0"/>
              <a:t>‹#›</a:t>
            </a:fld>
            <a:endParaRPr lang="it-IT"/>
          </a:p>
        </p:txBody>
      </p:sp>
    </p:spTree>
    <p:extLst>
      <p:ext uri="{BB962C8B-B14F-4D97-AF65-F5344CB8AC3E}">
        <p14:creationId xmlns:p14="http://schemas.microsoft.com/office/powerpoint/2010/main" val="4046364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smtClean="0"/>
              <a:t>Fare clic per modificare lo stile del titolo</a:t>
            </a:r>
            <a:endParaRPr lang="it-IT"/>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stili del testo dello schema</a:t>
            </a:r>
          </a:p>
        </p:txBody>
      </p:sp>
      <p:sp>
        <p:nvSpPr>
          <p:cNvPr id="4" name="Segnaposto data 3"/>
          <p:cNvSpPr>
            <a:spLocks noGrp="1"/>
          </p:cNvSpPr>
          <p:nvPr>
            <p:ph type="dt" sz="half" idx="10"/>
          </p:nvPr>
        </p:nvSpPr>
        <p:spPr/>
        <p:txBody>
          <a:bodyPr/>
          <a:lstStyle/>
          <a:p>
            <a:fld id="{DE29DA7E-200A-4ADF-BD83-1ACF0BB00DDB}" type="datetime1">
              <a:rPr lang="it-IT" smtClean="0"/>
              <a:t>23/02/2015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9720AF1-9359-4B13-BE09-679AF958DE7A}" type="slidenum">
              <a:rPr lang="it-IT" smtClean="0"/>
              <a:t>‹#›</a:t>
            </a:fld>
            <a:endParaRPr lang="it-IT"/>
          </a:p>
        </p:txBody>
      </p:sp>
    </p:spTree>
    <p:extLst>
      <p:ext uri="{BB962C8B-B14F-4D97-AF65-F5344CB8AC3E}">
        <p14:creationId xmlns:p14="http://schemas.microsoft.com/office/powerpoint/2010/main" val="2550327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data 4"/>
          <p:cNvSpPr>
            <a:spLocks noGrp="1"/>
          </p:cNvSpPr>
          <p:nvPr>
            <p:ph type="dt" sz="half" idx="10"/>
          </p:nvPr>
        </p:nvSpPr>
        <p:spPr/>
        <p:txBody>
          <a:bodyPr/>
          <a:lstStyle/>
          <a:p>
            <a:fld id="{E0969066-1D1F-48AD-8A32-78E8B0347ACA}" type="datetime1">
              <a:rPr lang="it-IT" smtClean="0"/>
              <a:t>23/02/2015</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9720AF1-9359-4B13-BE09-679AF958DE7A}" type="slidenum">
              <a:rPr lang="it-IT" smtClean="0"/>
              <a:t>‹#›</a:t>
            </a:fld>
            <a:endParaRPr lang="it-IT"/>
          </a:p>
        </p:txBody>
      </p:sp>
    </p:spTree>
    <p:extLst>
      <p:ext uri="{BB962C8B-B14F-4D97-AF65-F5344CB8AC3E}">
        <p14:creationId xmlns:p14="http://schemas.microsoft.com/office/powerpoint/2010/main" val="2520460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smtClean="0"/>
              <a:t>Fare clic per modificare lo stile del titolo</a:t>
            </a:r>
            <a:endParaRPr lang="it-IT"/>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7" name="Segnaposto data 6"/>
          <p:cNvSpPr>
            <a:spLocks noGrp="1"/>
          </p:cNvSpPr>
          <p:nvPr>
            <p:ph type="dt" sz="half" idx="10"/>
          </p:nvPr>
        </p:nvSpPr>
        <p:spPr/>
        <p:txBody>
          <a:bodyPr/>
          <a:lstStyle/>
          <a:p>
            <a:fld id="{DA88B742-B7F6-4121-BCD1-973F7B2CDEA8}" type="datetime1">
              <a:rPr lang="it-IT" smtClean="0"/>
              <a:t>23/02/2015</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89720AF1-9359-4B13-BE09-679AF958DE7A}" type="slidenum">
              <a:rPr lang="it-IT" smtClean="0"/>
              <a:t>‹#›</a:t>
            </a:fld>
            <a:endParaRPr lang="it-IT"/>
          </a:p>
        </p:txBody>
      </p:sp>
    </p:spTree>
    <p:extLst>
      <p:ext uri="{BB962C8B-B14F-4D97-AF65-F5344CB8AC3E}">
        <p14:creationId xmlns:p14="http://schemas.microsoft.com/office/powerpoint/2010/main" val="1597529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data 2"/>
          <p:cNvSpPr>
            <a:spLocks noGrp="1"/>
          </p:cNvSpPr>
          <p:nvPr>
            <p:ph type="dt" sz="half" idx="10"/>
          </p:nvPr>
        </p:nvSpPr>
        <p:spPr/>
        <p:txBody>
          <a:bodyPr/>
          <a:lstStyle/>
          <a:p>
            <a:fld id="{BF914279-5204-4C95-A14E-B6A17C047DB5}" type="datetime1">
              <a:rPr lang="it-IT" smtClean="0"/>
              <a:t>23/02/2015</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89720AF1-9359-4B13-BE09-679AF958DE7A}" type="slidenum">
              <a:rPr lang="it-IT" smtClean="0"/>
              <a:t>‹#›</a:t>
            </a:fld>
            <a:endParaRPr lang="it-IT"/>
          </a:p>
        </p:txBody>
      </p:sp>
    </p:spTree>
    <p:extLst>
      <p:ext uri="{BB962C8B-B14F-4D97-AF65-F5344CB8AC3E}">
        <p14:creationId xmlns:p14="http://schemas.microsoft.com/office/powerpoint/2010/main" val="1763516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C548FB71-E910-4CF0-916C-AC4D7C1DE5BB}" type="datetime1">
              <a:rPr lang="it-IT" smtClean="0"/>
              <a:t>23/02/2015</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89720AF1-9359-4B13-BE09-679AF958DE7A}" type="slidenum">
              <a:rPr lang="it-IT" smtClean="0"/>
              <a:t>‹#›</a:t>
            </a:fld>
            <a:endParaRPr lang="it-IT"/>
          </a:p>
        </p:txBody>
      </p:sp>
    </p:spTree>
    <p:extLst>
      <p:ext uri="{BB962C8B-B14F-4D97-AF65-F5344CB8AC3E}">
        <p14:creationId xmlns:p14="http://schemas.microsoft.com/office/powerpoint/2010/main" val="3221980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smtClean="0"/>
              <a:t>Fare clic per modificare lo stile del titolo</a:t>
            </a:r>
            <a:endParaRPr lang="it-IT"/>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6DB1CF0A-160A-45A7-9093-F1379BE6DFB0}" type="datetime1">
              <a:rPr lang="it-IT" smtClean="0"/>
              <a:t>23/02/2015</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9720AF1-9359-4B13-BE09-679AF958DE7A}" type="slidenum">
              <a:rPr lang="it-IT" smtClean="0"/>
              <a:t>‹#›</a:t>
            </a:fld>
            <a:endParaRPr lang="it-IT"/>
          </a:p>
        </p:txBody>
      </p:sp>
    </p:spTree>
    <p:extLst>
      <p:ext uri="{BB962C8B-B14F-4D97-AF65-F5344CB8AC3E}">
        <p14:creationId xmlns:p14="http://schemas.microsoft.com/office/powerpoint/2010/main" val="2371532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smtClean="0"/>
              <a:t>Fare clic per modificare lo stile del titolo</a:t>
            </a:r>
            <a:endParaRPr lang="it-IT"/>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0AED70F5-D9A7-4DD5-AA33-08229F147B79}" type="datetime1">
              <a:rPr lang="it-IT" smtClean="0"/>
              <a:t>23/02/2015</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9720AF1-9359-4B13-BE09-679AF958DE7A}" type="slidenum">
              <a:rPr lang="it-IT" smtClean="0"/>
              <a:t>‹#›</a:t>
            </a:fld>
            <a:endParaRPr lang="it-IT"/>
          </a:p>
        </p:txBody>
      </p:sp>
    </p:spTree>
    <p:extLst>
      <p:ext uri="{BB962C8B-B14F-4D97-AF65-F5344CB8AC3E}">
        <p14:creationId xmlns:p14="http://schemas.microsoft.com/office/powerpoint/2010/main" val="2086740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it-IT" smtClean="0"/>
              <a:t>Fare clic per modificare lo stile del titolo</a:t>
            </a:r>
            <a:endParaRPr lang="it-IT"/>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0DF32B-D01E-4935-8FA5-589E08BCFC97}" type="datetime1">
              <a:rPr lang="it-IT" smtClean="0"/>
              <a:t>23/02/2015</a:t>
            </a:fld>
            <a:endParaRPr lang="it-IT"/>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720AF1-9359-4B13-BE09-679AF958DE7A}" type="slidenum">
              <a:rPr lang="it-IT" smtClean="0"/>
              <a:t>‹#›</a:t>
            </a:fld>
            <a:endParaRPr lang="it-IT"/>
          </a:p>
        </p:txBody>
      </p:sp>
    </p:spTree>
    <p:extLst>
      <p:ext uri="{BB962C8B-B14F-4D97-AF65-F5344CB8AC3E}">
        <p14:creationId xmlns:p14="http://schemas.microsoft.com/office/powerpoint/2010/main" val="3059696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hyperlink" Target="https://code.google.com/p/meteocal-lattari-rimoldi/"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code.google.com/p/meteocal-bignoli-cell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www.unece.org/cefact/codesfortrade/codes_index.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6.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7.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41.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42.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4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hyperlink" Target="https://code.google.com/p/meteocal1415agnesegiganti/"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3528" y="1052736"/>
            <a:ext cx="3960440" cy="3960440"/>
          </a:xfrm>
          <a:prstGeom prst="rect">
            <a:avLst/>
          </a:prstGeom>
        </p:spPr>
      </p:pic>
      <p:sp>
        <p:nvSpPr>
          <p:cNvPr id="6" name="TextBox 5"/>
          <p:cNvSpPr txBox="1"/>
          <p:nvPr/>
        </p:nvSpPr>
        <p:spPr>
          <a:xfrm>
            <a:off x="4716016" y="1340768"/>
            <a:ext cx="3217547" cy="1015663"/>
          </a:xfrm>
          <a:prstGeom prst="rect">
            <a:avLst/>
          </a:prstGeom>
          <a:noFill/>
        </p:spPr>
        <p:txBody>
          <a:bodyPr wrap="none" rtlCol="0">
            <a:spAutoFit/>
          </a:bodyPr>
          <a:lstStyle/>
          <a:p>
            <a:r>
              <a:rPr lang="it-IT" sz="6000" i="1" dirty="0" smtClean="0">
                <a:latin typeface="Times New Roman" panose="02020603050405020304" pitchFamily="18" charset="0"/>
                <a:cs typeface="Times New Roman" panose="02020603050405020304" pitchFamily="18" charset="0"/>
              </a:rPr>
              <a:t>MeteoCal</a:t>
            </a:r>
          </a:p>
        </p:txBody>
      </p:sp>
      <p:sp>
        <p:nvSpPr>
          <p:cNvPr id="7" name="TextBox 6"/>
          <p:cNvSpPr txBox="1"/>
          <p:nvPr/>
        </p:nvSpPr>
        <p:spPr>
          <a:xfrm>
            <a:off x="-360548" y="5373216"/>
            <a:ext cx="5328592" cy="584775"/>
          </a:xfrm>
          <a:prstGeom prst="rect">
            <a:avLst/>
          </a:prstGeom>
          <a:noFill/>
        </p:spPr>
        <p:txBody>
          <a:bodyPr wrap="square" rtlCol="0">
            <a:spAutoFit/>
          </a:bodyPr>
          <a:lstStyle/>
          <a:p>
            <a:pPr algn="ctr"/>
            <a:r>
              <a:rPr lang="it-IT" sz="1600" i="1" dirty="0" smtClean="0">
                <a:latin typeface="Times New Roman" panose="02020603050405020304" pitchFamily="18" charset="0"/>
                <a:cs typeface="Times New Roman" panose="02020603050405020304" pitchFamily="18" charset="0"/>
              </a:rPr>
              <a:t>Department of </a:t>
            </a:r>
          </a:p>
          <a:p>
            <a:pPr algn="ctr"/>
            <a:r>
              <a:rPr lang="it-IT" sz="1600" i="1" dirty="0" smtClean="0">
                <a:latin typeface="Times New Roman" panose="02020603050405020304" pitchFamily="18" charset="0"/>
                <a:cs typeface="Times New Roman" panose="02020603050405020304" pitchFamily="18" charset="0"/>
              </a:rPr>
              <a:t>Computer Science And Engineering</a:t>
            </a:r>
          </a:p>
        </p:txBody>
      </p:sp>
      <p:sp>
        <p:nvSpPr>
          <p:cNvPr id="8" name="TextBox 7"/>
          <p:cNvSpPr txBox="1"/>
          <p:nvPr/>
        </p:nvSpPr>
        <p:spPr>
          <a:xfrm>
            <a:off x="4524589" y="2564904"/>
            <a:ext cx="3600400" cy="738664"/>
          </a:xfrm>
          <a:prstGeom prst="rect">
            <a:avLst/>
          </a:prstGeom>
          <a:noFill/>
        </p:spPr>
        <p:txBody>
          <a:bodyPr wrap="square" rtlCol="0">
            <a:spAutoFit/>
          </a:bodyPr>
          <a:lstStyle/>
          <a:p>
            <a:pPr algn="ctr"/>
            <a:r>
              <a:rPr lang="en-US" sz="1400" i="1" dirty="0">
                <a:solidFill>
                  <a:schemeClr val="tx1">
                    <a:lumMod val="50000"/>
                    <a:lumOff val="50000"/>
                  </a:schemeClr>
                </a:solidFill>
                <a:latin typeface="Times New Roman" panose="02020603050405020304" pitchFamily="18" charset="0"/>
                <a:cs typeface="Times New Roman" panose="02020603050405020304" pitchFamily="18" charset="0"/>
              </a:rPr>
              <a:t>Project development for the 2014 Software Engineering 2 Course</a:t>
            </a:r>
          </a:p>
          <a:p>
            <a:pPr algn="ctr"/>
            <a:endParaRPr lang="it-IT" sz="1400" i="1" dirty="0">
              <a:solidFill>
                <a:schemeClr val="tx1">
                  <a:lumMod val="50000"/>
                  <a:lumOff val="50000"/>
                </a:schemeClr>
              </a:solidFill>
            </a:endParaRPr>
          </a:p>
        </p:txBody>
      </p:sp>
      <p:cxnSp>
        <p:nvCxnSpPr>
          <p:cNvPr id="10" name="Straight Connector 9"/>
          <p:cNvCxnSpPr/>
          <p:nvPr/>
        </p:nvCxnSpPr>
        <p:spPr>
          <a:xfrm>
            <a:off x="827584" y="6021288"/>
            <a:ext cx="2952328" cy="0"/>
          </a:xfrm>
          <a:prstGeom prst="line">
            <a:avLst/>
          </a:prstGeom>
          <a:ln cmpd="thickThi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724128" y="4258909"/>
            <a:ext cx="992579" cy="369332"/>
          </a:xfrm>
          <a:prstGeom prst="rect">
            <a:avLst/>
          </a:prstGeom>
          <a:noFill/>
        </p:spPr>
        <p:txBody>
          <a:bodyPr wrap="none" rtlCol="0">
            <a:spAutoFit/>
          </a:bodyPr>
          <a:lstStyle/>
          <a:p>
            <a:r>
              <a:rPr lang="it-IT" i="1" dirty="0" smtClean="0">
                <a:latin typeface="Times New Roman" panose="02020603050405020304" pitchFamily="18" charset="0"/>
                <a:cs typeface="Times New Roman" panose="02020603050405020304" pitchFamily="18" charset="0"/>
              </a:rPr>
              <a:t>Authors:</a:t>
            </a:r>
          </a:p>
        </p:txBody>
      </p:sp>
      <p:sp>
        <p:nvSpPr>
          <p:cNvPr id="12" name="TextBox 11"/>
          <p:cNvSpPr txBox="1"/>
          <p:nvPr/>
        </p:nvSpPr>
        <p:spPr>
          <a:xfrm>
            <a:off x="5976156" y="4652296"/>
            <a:ext cx="1438599" cy="338554"/>
          </a:xfrm>
          <a:prstGeom prst="rect">
            <a:avLst/>
          </a:prstGeom>
          <a:noFill/>
        </p:spPr>
        <p:txBody>
          <a:bodyPr wrap="none" rtlCol="0">
            <a:spAutoFit/>
          </a:bodyPr>
          <a:lstStyle/>
          <a:p>
            <a:r>
              <a:rPr lang="it-IT" sz="1600" i="1" dirty="0" smtClean="0">
                <a:latin typeface="Times New Roman" panose="02020603050405020304" pitchFamily="18" charset="0"/>
                <a:cs typeface="Times New Roman" panose="02020603050405020304" pitchFamily="18" charset="0"/>
              </a:rPr>
              <a:t>Andrea Bignoli</a:t>
            </a:r>
          </a:p>
        </p:txBody>
      </p:sp>
      <p:sp>
        <p:nvSpPr>
          <p:cNvPr id="15" name="TextBox 14"/>
          <p:cNvSpPr txBox="1"/>
          <p:nvPr/>
        </p:nvSpPr>
        <p:spPr>
          <a:xfrm>
            <a:off x="5976156" y="5012336"/>
            <a:ext cx="1472263" cy="338554"/>
          </a:xfrm>
          <a:prstGeom prst="rect">
            <a:avLst/>
          </a:prstGeom>
          <a:noFill/>
        </p:spPr>
        <p:txBody>
          <a:bodyPr wrap="none" rtlCol="0">
            <a:spAutoFit/>
          </a:bodyPr>
          <a:lstStyle/>
          <a:p>
            <a:r>
              <a:rPr lang="it-IT" sz="1600" i="1" dirty="0" smtClean="0">
                <a:latin typeface="Times New Roman" panose="02020603050405020304" pitchFamily="18" charset="0"/>
                <a:cs typeface="Times New Roman" panose="02020603050405020304" pitchFamily="18" charset="0"/>
              </a:rPr>
              <a:t>Leonardo Cella</a:t>
            </a:r>
          </a:p>
        </p:txBody>
      </p:sp>
      <p:sp>
        <p:nvSpPr>
          <p:cNvPr id="16" name="TextBox 15"/>
          <p:cNvSpPr txBox="1"/>
          <p:nvPr/>
        </p:nvSpPr>
        <p:spPr>
          <a:xfrm>
            <a:off x="5724128" y="5350077"/>
            <a:ext cx="1261884" cy="369332"/>
          </a:xfrm>
          <a:prstGeom prst="rect">
            <a:avLst/>
          </a:prstGeom>
          <a:noFill/>
        </p:spPr>
        <p:txBody>
          <a:bodyPr wrap="none" rtlCol="0">
            <a:spAutoFit/>
          </a:bodyPr>
          <a:lstStyle/>
          <a:p>
            <a:r>
              <a:rPr lang="it-IT" i="1" dirty="0" smtClean="0">
                <a:latin typeface="Times New Roman" panose="02020603050405020304" pitchFamily="18" charset="0"/>
                <a:cs typeface="Times New Roman" panose="02020603050405020304" pitchFamily="18" charset="0"/>
              </a:rPr>
              <a:t>Supervisor:</a:t>
            </a:r>
          </a:p>
        </p:txBody>
      </p:sp>
      <p:sp>
        <p:nvSpPr>
          <p:cNvPr id="17" name="TextBox 16"/>
          <p:cNvSpPr txBox="1"/>
          <p:nvPr/>
        </p:nvSpPr>
        <p:spPr>
          <a:xfrm>
            <a:off x="5976156" y="5681869"/>
            <a:ext cx="2200026" cy="338554"/>
          </a:xfrm>
          <a:prstGeom prst="rect">
            <a:avLst/>
          </a:prstGeom>
          <a:noFill/>
        </p:spPr>
        <p:txBody>
          <a:bodyPr wrap="none" rtlCol="0">
            <a:spAutoFit/>
          </a:bodyPr>
          <a:lstStyle/>
          <a:p>
            <a:r>
              <a:rPr lang="it-IT" sz="1600" i="1" dirty="0" smtClean="0">
                <a:latin typeface="Times New Roman" panose="02020603050405020304" pitchFamily="18" charset="0"/>
                <a:cs typeface="Times New Roman" panose="02020603050405020304" pitchFamily="18" charset="0"/>
              </a:rPr>
              <a:t>Prof. Elisabetta Di Nitto</a:t>
            </a:r>
          </a:p>
        </p:txBody>
      </p:sp>
      <p:cxnSp>
        <p:nvCxnSpPr>
          <p:cNvPr id="18" name="Straight Connector 17"/>
          <p:cNvCxnSpPr/>
          <p:nvPr/>
        </p:nvCxnSpPr>
        <p:spPr>
          <a:xfrm>
            <a:off x="5220072" y="3140968"/>
            <a:ext cx="2228347" cy="0"/>
          </a:xfrm>
          <a:prstGeom prst="line">
            <a:avLst/>
          </a:prstGeom>
          <a:ln cmpd="thickThi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646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Non – </a:t>
            </a:r>
            <a:r>
              <a:rPr lang="it-IT" sz="2600" i="1" dirty="0" err="1" smtClean="0">
                <a:latin typeface="Times New Roman" panose="02020603050405020304" pitchFamily="18" charset="0"/>
                <a:cs typeface="Times New Roman" panose="02020603050405020304" pitchFamily="18" charset="0"/>
              </a:rPr>
              <a:t>Functional</a:t>
            </a:r>
            <a:r>
              <a:rPr lang="it-IT" sz="2600" i="1" dirty="0" smtClean="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Requirements</a:t>
            </a:r>
            <a:r>
              <a:rPr lang="it-IT" sz="2600" i="1" dirty="0">
                <a:latin typeface="Times New Roman" panose="02020603050405020304" pitchFamily="18" charset="0"/>
                <a:cs typeface="Times New Roman" panose="02020603050405020304" pitchFamily="18" charset="0"/>
              </a:rPr>
              <a:t> </a:t>
            </a: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i="1" dirty="0">
                <a:latin typeface="Times New Roman" panose="02020603050405020304" pitchFamily="18" charset="0"/>
                <a:cs typeface="Times New Roman" panose="02020603050405020304" pitchFamily="18" charset="0"/>
              </a:rPr>
              <a:t>Brief </a:t>
            </a:r>
            <a:r>
              <a:rPr lang="it-IT" sz="2200" i="1" dirty="0" err="1">
                <a:latin typeface="Times New Roman" panose="02020603050405020304" pitchFamily="18" charset="0"/>
                <a:cs typeface="Times New Roman" panose="02020603050405020304" pitchFamily="18" charset="0"/>
              </a:rPr>
              <a:t>but</a:t>
            </a:r>
            <a:r>
              <a:rPr lang="it-IT" sz="2200" i="1" dirty="0">
                <a:latin typeface="Times New Roman" panose="02020603050405020304" pitchFamily="18" charset="0"/>
                <a:cs typeface="Times New Roman" panose="02020603050405020304" pitchFamily="18" charset="0"/>
              </a:rPr>
              <a:t> complete </a:t>
            </a:r>
            <a:r>
              <a:rPr lang="it-IT" sz="2200" i="1" dirty="0" err="1">
                <a:latin typeface="Times New Roman" panose="02020603050405020304" pitchFamily="18" charset="0"/>
                <a:cs typeface="Times New Roman" panose="02020603050405020304" pitchFamily="18" charset="0"/>
              </a:rPr>
              <a:t>description</a:t>
            </a:r>
            <a:r>
              <a:rPr lang="it-IT" sz="2200" i="1" dirty="0">
                <a:latin typeface="Times New Roman" panose="02020603050405020304" pitchFamily="18" charset="0"/>
                <a:cs typeface="Times New Roman" panose="02020603050405020304" pitchFamily="18" charset="0"/>
              </a:rPr>
              <a:t> of the mode of </a:t>
            </a:r>
            <a:r>
              <a:rPr lang="it-IT" sz="2200" i="1" dirty="0" err="1">
                <a:latin typeface="Times New Roman" panose="02020603050405020304" pitchFamily="18" charset="0"/>
                <a:cs typeface="Times New Roman" panose="02020603050405020304" pitchFamily="18" charset="0"/>
              </a:rPr>
              <a:t>operation</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purely</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descriptive</a:t>
            </a:r>
            <a:r>
              <a:rPr lang="it-IT" sz="2200" i="1" dirty="0">
                <a:latin typeface="Times New Roman" panose="02020603050405020304" pitchFamily="18" charset="0"/>
                <a:cs typeface="Times New Roman" panose="02020603050405020304" pitchFamily="18" charset="0"/>
              </a:rPr>
              <a:t>.</a:t>
            </a:r>
          </a:p>
          <a:p>
            <a:pPr marL="0" indent="0">
              <a:buNone/>
            </a:pPr>
            <a:endParaRPr lang="it-IT" sz="2200" dirty="0">
              <a:latin typeface="Times New Roman" panose="02020603050405020304" pitchFamily="18" charset="0"/>
              <a:cs typeface="Times New Roman" panose="02020603050405020304" pitchFamily="18" charset="0"/>
            </a:endParaRPr>
          </a:p>
          <a:p>
            <a:r>
              <a:rPr lang="it-IT" sz="2200" dirty="0" err="1" smtClean="0">
                <a:latin typeface="Times New Roman" panose="02020603050405020304" pitchFamily="18" charset="0"/>
                <a:cs typeface="Times New Roman" panose="02020603050405020304" pitchFamily="18" charset="0"/>
              </a:rPr>
              <a:t>It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starts</a:t>
            </a:r>
            <a:r>
              <a:rPr lang="it-IT" sz="2200" dirty="0" smtClean="0">
                <a:latin typeface="Times New Roman" panose="02020603050405020304" pitchFamily="18" charset="0"/>
                <a:cs typeface="Times New Roman" panose="02020603050405020304" pitchFamily="18" charset="0"/>
              </a:rPr>
              <a:t> with the </a:t>
            </a:r>
            <a:r>
              <a:rPr lang="it-IT" sz="2200" dirty="0" err="1" smtClean="0">
                <a:latin typeface="Times New Roman" panose="02020603050405020304" pitchFamily="18" charset="0"/>
                <a:cs typeface="Times New Roman" panose="02020603050405020304" pitchFamily="18" charset="0"/>
              </a:rPr>
              <a:t>registration</a:t>
            </a:r>
            <a:r>
              <a:rPr lang="it-IT" sz="2200" dirty="0" smtClean="0">
                <a:latin typeface="Times New Roman" panose="02020603050405020304" pitchFamily="18" charset="0"/>
                <a:cs typeface="Times New Roman" panose="02020603050405020304" pitchFamily="18" charset="0"/>
              </a:rPr>
              <a:t> of a new account;</a:t>
            </a:r>
          </a:p>
          <a:p>
            <a:r>
              <a:rPr lang="it-IT" sz="2200" dirty="0" err="1" smtClean="0">
                <a:latin typeface="Times New Roman" panose="02020603050405020304" pitchFamily="18" charset="0"/>
                <a:cs typeface="Times New Roman" panose="02020603050405020304" pitchFamily="18" charset="0"/>
              </a:rPr>
              <a:t>Through</a:t>
            </a:r>
            <a:r>
              <a:rPr lang="it-IT" sz="2200" dirty="0" smtClean="0">
                <a:latin typeface="Times New Roman" panose="02020603050405020304" pitchFamily="18" charset="0"/>
                <a:cs typeface="Times New Roman" panose="02020603050405020304" pitchFamily="18" charset="0"/>
              </a:rPr>
              <a:t> the login with a </a:t>
            </a:r>
            <a:r>
              <a:rPr lang="it-IT" sz="2200" dirty="0" err="1" smtClean="0">
                <a:latin typeface="Times New Roman" panose="02020603050405020304" pitchFamily="18" charset="0"/>
                <a:cs typeface="Times New Roman" panose="02020603050405020304" pitchFamily="18" charset="0"/>
              </a:rPr>
              <a:t>registered</a:t>
            </a:r>
            <a:r>
              <a:rPr lang="it-IT" sz="2200" dirty="0" smtClean="0">
                <a:latin typeface="Times New Roman" panose="02020603050405020304" pitchFamily="18" charset="0"/>
                <a:cs typeface="Times New Roman" panose="02020603050405020304" pitchFamily="18" charset="0"/>
              </a:rPr>
              <a:t> account, </a:t>
            </a:r>
            <a:r>
              <a:rPr lang="it-IT" sz="2200" dirty="0" err="1" smtClean="0">
                <a:latin typeface="Times New Roman" panose="02020603050405020304" pitchFamily="18" charset="0"/>
                <a:cs typeface="Times New Roman" panose="02020603050405020304" pitchFamily="18" charset="0"/>
              </a:rPr>
              <a:t>we</a:t>
            </a:r>
            <a:r>
              <a:rPr lang="it-IT" sz="2200" dirty="0" smtClean="0">
                <a:latin typeface="Times New Roman" panose="02020603050405020304" pitchFamily="18" charset="0"/>
                <a:cs typeface="Times New Roman" panose="02020603050405020304" pitchFamily="18" charset="0"/>
              </a:rPr>
              <a:t> are </a:t>
            </a:r>
            <a:r>
              <a:rPr lang="it-IT" sz="2200" dirty="0" err="1" smtClean="0">
                <a:latin typeface="Times New Roman" panose="02020603050405020304" pitchFamily="18" charset="0"/>
                <a:cs typeface="Times New Roman" panose="02020603050405020304" pitchFamily="18" charset="0"/>
              </a:rPr>
              <a:t>redirected</a:t>
            </a:r>
            <a:r>
              <a:rPr lang="it-IT" sz="2200" dirty="0" smtClean="0">
                <a:latin typeface="Times New Roman" panose="02020603050405020304" pitchFamily="18" charset="0"/>
                <a:cs typeface="Times New Roman" panose="02020603050405020304" pitchFamily="18" charset="0"/>
              </a:rPr>
              <a:t> to the page </a:t>
            </a:r>
            <a:r>
              <a:rPr lang="it-IT" sz="2200" dirty="0" err="1" smtClean="0">
                <a:latin typeface="Times New Roman" panose="02020603050405020304" pitchFamily="18" charset="0"/>
                <a:cs typeface="Times New Roman" panose="02020603050405020304" pitchFamily="18" charset="0"/>
              </a:rPr>
              <a:t>that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contains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our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own</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calendar</a:t>
            </a:r>
            <a:r>
              <a:rPr lang="it-IT" sz="2200" dirty="0" smtClean="0">
                <a:latin typeface="Times New Roman" panose="02020603050405020304" pitchFamily="18" charset="0"/>
                <a:cs typeface="Times New Roman" panose="02020603050405020304" pitchFamily="18" charset="0"/>
              </a:rPr>
              <a:t>;</a:t>
            </a:r>
          </a:p>
          <a:p>
            <a:r>
              <a:rPr lang="it-IT" sz="2200" dirty="0" smtClean="0">
                <a:latin typeface="Times New Roman" panose="02020603050405020304" pitchFamily="18" charset="0"/>
                <a:cs typeface="Times New Roman" panose="02020603050405020304" pitchFamily="18" charset="0"/>
              </a:rPr>
              <a:t>In the </a:t>
            </a:r>
            <a:r>
              <a:rPr lang="it-IT" sz="2200" dirty="0" err="1" smtClean="0">
                <a:latin typeface="Times New Roman" panose="02020603050405020304" pitchFamily="18" charset="0"/>
                <a:cs typeface="Times New Roman" panose="02020603050405020304" pitchFamily="18" charset="0"/>
              </a:rPr>
              <a:t>upper</a:t>
            </a:r>
            <a:r>
              <a:rPr lang="it-IT" sz="2200" dirty="0" smtClean="0">
                <a:latin typeface="Times New Roman" panose="02020603050405020304" pitchFamily="18" charset="0"/>
                <a:cs typeface="Times New Roman" panose="02020603050405020304" pitchFamily="18" charset="0"/>
              </a:rPr>
              <a:t> part of the page </a:t>
            </a:r>
            <a:r>
              <a:rPr lang="it-IT" sz="2200" dirty="0" err="1" smtClean="0">
                <a:latin typeface="Times New Roman" panose="02020603050405020304" pitchFamily="18" charset="0"/>
                <a:cs typeface="Times New Roman" panose="02020603050405020304" pitchFamily="18" charset="0"/>
              </a:rPr>
              <a:t>there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an </a:t>
            </a:r>
            <a:r>
              <a:rPr lang="it-IT" sz="2200" dirty="0" err="1" smtClean="0">
                <a:latin typeface="Times New Roman" panose="02020603050405020304" pitchFamily="18" charset="0"/>
                <a:cs typeface="Times New Roman" panose="02020603050405020304" pitchFamily="18" charset="0"/>
              </a:rPr>
              <a:t>instruments</a:t>
            </a:r>
            <a:r>
              <a:rPr lang="it-IT" sz="2200" dirty="0" smtClean="0">
                <a:latin typeface="Times New Roman" panose="02020603050405020304" pitchFamily="18" charset="0"/>
                <a:cs typeface="Times New Roman" panose="02020603050405020304" pitchFamily="18" charset="0"/>
              </a:rPr>
              <a:t> bar, </a:t>
            </a:r>
            <a:r>
              <a:rPr lang="it-IT" sz="2200" dirty="0" err="1" smtClean="0">
                <a:latin typeface="Times New Roman" panose="02020603050405020304" pitchFamily="18" charset="0"/>
                <a:cs typeface="Times New Roman" panose="02020603050405020304" pitchFamily="18" charset="0"/>
              </a:rPr>
              <a:t>this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groups</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main</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offered</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functionalities</a:t>
            </a:r>
            <a:r>
              <a:rPr lang="it-IT" sz="2200" dirty="0" smtClean="0">
                <a:latin typeface="Times New Roman" panose="02020603050405020304" pitchFamily="18" charset="0"/>
                <a:cs typeface="Times New Roman" panose="02020603050405020304" pitchFamily="18" charset="0"/>
              </a:rPr>
              <a:t> and some </a:t>
            </a:r>
            <a:r>
              <a:rPr lang="it-IT" sz="2200" dirty="0" err="1" smtClean="0">
                <a:latin typeface="Times New Roman" panose="02020603050405020304" pitchFamily="18" charset="0"/>
                <a:cs typeface="Times New Roman" panose="02020603050405020304" pitchFamily="18" charset="0"/>
              </a:rPr>
              <a:t>alert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messages</a:t>
            </a:r>
            <a:r>
              <a:rPr lang="it-IT" sz="2200" dirty="0">
                <a:latin typeface="Times New Roman" panose="02020603050405020304" pitchFamily="18" charset="0"/>
                <a:cs typeface="Times New Roman" panose="02020603050405020304" pitchFamily="18" charset="0"/>
              </a:rPr>
              <a:t>;</a:t>
            </a:r>
            <a:endParaRPr lang="it-IT" sz="2200" dirty="0" smtClean="0">
              <a:latin typeface="Times New Roman" panose="02020603050405020304" pitchFamily="18" charset="0"/>
              <a:cs typeface="Times New Roman" panose="02020603050405020304" pitchFamily="18" charset="0"/>
            </a:endParaRPr>
          </a:p>
          <a:p>
            <a:r>
              <a:rPr lang="it-IT" sz="2200" dirty="0" smtClean="0">
                <a:latin typeface="Times New Roman" panose="02020603050405020304" pitchFamily="18" charset="0"/>
                <a:cs typeface="Times New Roman" panose="02020603050405020304" pitchFamily="18" charset="0"/>
              </a:rPr>
              <a:t>In </a:t>
            </a:r>
            <a:r>
              <a:rPr lang="it-IT" sz="2200" dirty="0" err="1" smtClean="0">
                <a:latin typeface="Times New Roman" panose="02020603050405020304" pitchFamily="18" charset="0"/>
                <a:cs typeface="Times New Roman" panose="02020603050405020304" pitchFamily="18" charset="0"/>
              </a:rPr>
              <a:t>closing</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calendar</a:t>
            </a:r>
            <a:r>
              <a:rPr lang="it-IT" sz="2200" dirty="0" smtClean="0">
                <a:latin typeface="Times New Roman" panose="02020603050405020304" pitchFamily="18" charset="0"/>
                <a:cs typeface="Times New Roman" panose="02020603050405020304" pitchFamily="18" charset="0"/>
              </a:rPr>
              <a:t> shows the </a:t>
            </a:r>
            <a:r>
              <a:rPr lang="it-IT" sz="2200" dirty="0" err="1" smtClean="0">
                <a:latin typeface="Times New Roman" panose="02020603050405020304" pitchFamily="18" charset="0"/>
                <a:cs typeface="Times New Roman" panose="02020603050405020304" pitchFamily="18" charset="0"/>
              </a:rPr>
              <a:t>events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related</a:t>
            </a:r>
            <a:r>
              <a:rPr lang="it-IT" sz="2200" dirty="0" smtClean="0">
                <a:latin typeface="Times New Roman" panose="02020603050405020304" pitchFamily="18" charset="0"/>
                <a:cs typeface="Times New Roman" panose="02020603050405020304" pitchFamily="18" charset="0"/>
              </a:rPr>
              <a:t> to the </a:t>
            </a:r>
            <a:r>
              <a:rPr lang="it-IT" sz="2200" dirty="0" err="1" smtClean="0">
                <a:latin typeface="Times New Roman" panose="02020603050405020304" pitchFamily="18" charset="0"/>
                <a:cs typeface="Times New Roman" panose="02020603050405020304" pitchFamily="18" charset="0"/>
              </a:rPr>
              <a:t>connected</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user</a:t>
            </a:r>
            <a:r>
              <a:rPr lang="it-IT" sz="2200" dirty="0" smtClean="0">
                <a:latin typeface="Times New Roman" panose="02020603050405020304" pitchFamily="18" charset="0"/>
                <a:cs typeface="Times New Roman" panose="02020603050405020304" pitchFamily="18" charset="0"/>
              </a:rPr>
              <a:t>. To </a:t>
            </a:r>
            <a:r>
              <a:rPr lang="it-IT" sz="2200" dirty="0" err="1" smtClean="0">
                <a:latin typeface="Times New Roman" panose="02020603050405020304" pitchFamily="18" charset="0"/>
                <a:cs typeface="Times New Roman" panose="02020603050405020304" pitchFamily="18" charset="0"/>
              </a:rPr>
              <a:t>see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them</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deeper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one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has</a:t>
            </a:r>
            <a:r>
              <a:rPr lang="it-IT" sz="2200" dirty="0" smtClean="0">
                <a:latin typeface="Times New Roman" panose="02020603050405020304" pitchFamily="18" charset="0"/>
                <a:cs typeface="Times New Roman" panose="02020603050405020304" pitchFamily="18" charset="0"/>
              </a:rPr>
              <a:t> just to click on the </a:t>
            </a:r>
            <a:r>
              <a:rPr lang="it-IT" sz="2200" dirty="0" err="1" smtClean="0">
                <a:latin typeface="Times New Roman" panose="02020603050405020304" pitchFamily="18" charset="0"/>
                <a:cs typeface="Times New Roman" panose="02020603050405020304" pitchFamily="18" charset="0"/>
              </a:rPr>
              <a:t>desired</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event</a:t>
            </a:r>
            <a:r>
              <a:rPr lang="it-IT" sz="2200" dirty="0" smtClean="0">
                <a:latin typeface="Times New Roman" panose="02020603050405020304" pitchFamily="18" charset="0"/>
                <a:cs typeface="Times New Roman" panose="02020603050405020304" pitchFamily="18" charset="0"/>
              </a:rPr>
              <a:t> and a new page with </a:t>
            </a:r>
            <a:r>
              <a:rPr lang="it-IT" sz="2200" dirty="0" err="1" smtClean="0">
                <a:latin typeface="Times New Roman" panose="02020603050405020304" pitchFamily="18" charset="0"/>
                <a:cs typeface="Times New Roman" panose="02020603050405020304" pitchFamily="18" charset="0"/>
              </a:rPr>
              <a:t>all</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details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will</a:t>
            </a:r>
            <a:r>
              <a:rPr lang="it-IT" sz="2200" dirty="0" smtClean="0">
                <a:latin typeface="Times New Roman" panose="02020603050405020304" pitchFamily="18" charset="0"/>
                <a:cs typeface="Times New Roman" panose="02020603050405020304" pitchFamily="18" charset="0"/>
              </a:rPr>
              <a:t> be </a:t>
            </a:r>
            <a:r>
              <a:rPr lang="it-IT" sz="2200" dirty="0" err="1" smtClean="0">
                <a:latin typeface="Times New Roman" panose="02020603050405020304" pitchFamily="18" charset="0"/>
                <a:cs typeface="Times New Roman" panose="02020603050405020304" pitchFamily="18" charset="0"/>
              </a:rPr>
              <a:t>opened</a:t>
            </a:r>
            <a:r>
              <a:rPr lang="it-IT" sz="2200" dirty="0" smtClean="0">
                <a:latin typeface="Times New Roman" panose="02020603050405020304" pitchFamily="18" charset="0"/>
                <a:cs typeface="Times New Roman" panose="02020603050405020304" pitchFamily="18" charset="0"/>
              </a:rPr>
              <a:t>.</a:t>
            </a:r>
          </a:p>
          <a:p>
            <a:endParaRPr lang="it-IT" sz="2200" dirty="0" smtClean="0">
              <a:latin typeface="Times New Roman" panose="02020603050405020304" pitchFamily="18" charset="0"/>
              <a:cs typeface="Times New Roman" panose="02020603050405020304" pitchFamily="18" charset="0"/>
            </a:endParaRPr>
          </a:p>
          <a:p>
            <a:endParaRPr lang="it-IT" sz="2200" dirty="0" smtClean="0">
              <a:latin typeface="Times New Roman" panose="02020603050405020304" pitchFamily="18" charset="0"/>
              <a:cs typeface="Times New Roman" panose="02020603050405020304" pitchFamily="18" charset="0"/>
            </a:endParaRPr>
          </a:p>
          <a:p>
            <a:endParaRPr lang="it-IT" sz="2200" dirty="0" smtClean="0">
              <a:latin typeface="Times New Roman" panose="02020603050405020304" pitchFamily="18" charset="0"/>
              <a:cs typeface="Times New Roman" panose="02020603050405020304" pitchFamily="18" charset="0"/>
            </a:endParaRPr>
          </a:p>
          <a:p>
            <a:endParaRPr lang="it-IT" sz="2200" dirty="0" smtClean="0">
              <a:latin typeface="Times New Roman" panose="02020603050405020304" pitchFamily="18" charset="0"/>
              <a:cs typeface="Times New Roman" panose="02020603050405020304" pitchFamily="18" charset="0"/>
            </a:endParaRPr>
          </a:p>
          <a:p>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450565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Additional System Test Cases – Page Access</a:t>
            </a: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691680" y="1072711"/>
            <a:ext cx="5437210" cy="5023430"/>
          </a:xfrm>
          <a:prstGeom prst="rect">
            <a:avLst/>
          </a:prstGeom>
        </p:spPr>
      </p:pic>
    </p:spTree>
    <p:extLst>
      <p:ext uri="{BB962C8B-B14F-4D97-AF65-F5344CB8AC3E}">
        <p14:creationId xmlns:p14="http://schemas.microsoft.com/office/powerpoint/2010/main" val="32949630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Additional Notes – Participation Management</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en-US" sz="2400" dirty="0"/>
              <a:t>Participation to the events are considered though as no more than a positive answer to an invitation. This causes some </a:t>
            </a:r>
            <a:r>
              <a:rPr lang="en-US" sz="2400" dirty="0" smtClean="0"/>
              <a:t>behaviors </a:t>
            </a:r>
            <a:r>
              <a:rPr lang="en-US" sz="2400" dirty="0"/>
              <a:t>that may be considered rather unpleasant for the end user. An example of this is shown here</a:t>
            </a:r>
            <a:r>
              <a:rPr lang="en-US" sz="2400" dirty="0" smtClean="0"/>
              <a:t>:</a:t>
            </a:r>
            <a:endParaRPr lang="en-US" sz="2400" dirty="0"/>
          </a:p>
          <a:p>
            <a:r>
              <a:rPr lang="en-US" sz="2200" dirty="0">
                <a:latin typeface="Times New Roman" panose="02020603050405020304" pitchFamily="18" charset="0"/>
                <a:cs typeface="Times New Roman" panose="02020603050405020304" pitchFamily="18" charset="0"/>
              </a:rPr>
              <a:t>The creator invites user X to event E.</a:t>
            </a:r>
          </a:p>
          <a:p>
            <a:r>
              <a:rPr lang="en-US" sz="2200" dirty="0">
                <a:latin typeface="Times New Roman" panose="02020603050405020304" pitchFamily="18" charset="0"/>
                <a:cs typeface="Times New Roman" panose="02020603050405020304" pitchFamily="18" charset="0"/>
              </a:rPr>
              <a:t>X accepts the invitation and event E is added to X's calendar.</a:t>
            </a:r>
          </a:p>
          <a:p>
            <a:r>
              <a:rPr lang="en-US" sz="2200" dirty="0">
                <a:latin typeface="Times New Roman" panose="02020603050405020304" pitchFamily="18" charset="0"/>
                <a:cs typeface="Times New Roman" panose="02020603050405020304" pitchFamily="18" charset="0"/>
              </a:rPr>
              <a:t>Creator of event E decides to remove the invitation sent to X. Consequence: the participation of X to E is completely removed, and E doesn't appear anymore on X calendar, while X doesn't receive any notice of this. </a:t>
            </a:r>
          </a:p>
          <a:p>
            <a:pPr marL="0" indent="0">
              <a:buNone/>
            </a:pPr>
            <a:endParaRPr lang="en-US" sz="2400" dirty="0" smtClean="0"/>
          </a:p>
          <a:p>
            <a:pPr marL="0" indent="0">
              <a:buNone/>
            </a:pPr>
            <a:r>
              <a:rPr lang="en-US" sz="2400" dirty="0" smtClean="0"/>
              <a:t>At </a:t>
            </a:r>
            <a:r>
              <a:rPr lang="en-US" sz="2400" dirty="0"/>
              <a:t>the current state of the system, there's no way for a user to cancel his participation to an event.</a:t>
            </a:r>
          </a:p>
          <a:p>
            <a:pPr marL="0" indent="0">
              <a:buNone/>
            </a:pPr>
            <a:endParaRPr lang="en-US" sz="2200" dirty="0">
              <a:effectLst/>
              <a:latin typeface="Times New Roman" panose="02020603050405020304" pitchFamily="18" charset="0"/>
              <a:cs typeface="Times New Roman" panose="02020603050405020304" pitchFamily="18" charset="0"/>
            </a:endParaRPr>
          </a:p>
          <a:p>
            <a:pPr marL="0" indent="0">
              <a:buNone/>
            </a:pPr>
            <a:endParaRPr lang="en-US" sz="2200" dirty="0">
              <a:effectLst/>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234312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Additional Notes </a:t>
            </a:r>
            <a:r>
              <a:rPr lang="it-IT" sz="2600" i="1" dirty="0" smtClean="0">
                <a:latin typeface="Times New Roman" panose="02020603050405020304" pitchFamily="18" charset="0"/>
                <a:cs typeface="Times New Roman" panose="02020603050405020304" pitchFamily="18" charset="0"/>
              </a:rPr>
              <a:t>– Page Navigation URLs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fontScale="92500"/>
          </a:bodyPr>
          <a:lstStyle/>
          <a:p>
            <a:pPr marL="0" indent="0">
              <a:buNone/>
            </a:pPr>
            <a:r>
              <a:rPr lang="en-US" sz="2400" dirty="0">
                <a:latin typeface="Times New Roman" panose="02020603050405020304" pitchFamily="18" charset="0"/>
                <a:cs typeface="Times New Roman" panose="02020603050405020304" pitchFamily="18" charset="0"/>
              </a:rPr>
              <a:t>There is no way to get a link to the page of an event or of a user on the system, since the pages dedicated to showing these contents don't use the URLs to identify the resource requested by the system. While this doesn't represent an obstacle to the system in providing its services to the users there are also some negative consequences.</a:t>
            </a:r>
          </a:p>
          <a:p>
            <a:pPr marL="0" indent="0">
              <a:buNone/>
            </a:pP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For example there's no way for a person to show an other a particular event since there is no way to link it, nor a search functionality.</a:t>
            </a:r>
          </a:p>
          <a:p>
            <a:pPr marL="0" indent="0">
              <a:buNone/>
            </a:pP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Another important consequence is correlated to the security protection used in managing event privacy level and will be </a:t>
            </a:r>
            <a:r>
              <a:rPr lang="en-US" sz="2400" dirty="0" smtClean="0">
                <a:latin typeface="Times New Roman" panose="02020603050405020304" pitchFamily="18" charset="0"/>
                <a:cs typeface="Times New Roman" panose="02020603050405020304" pitchFamily="18" charset="0"/>
              </a:rPr>
              <a:t>analyzed </a:t>
            </a:r>
            <a:r>
              <a:rPr lang="en-US" sz="2400" dirty="0">
                <a:latin typeface="Times New Roman" panose="02020603050405020304" pitchFamily="18" charset="0"/>
                <a:cs typeface="Times New Roman" panose="02020603050405020304" pitchFamily="18" charset="0"/>
              </a:rPr>
              <a:t>in the next section.</a:t>
            </a:r>
          </a:p>
          <a:p>
            <a:pPr marL="0" indent="0" algn="just">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484749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Additional Notes </a:t>
            </a:r>
            <a:r>
              <a:rPr lang="it-IT" sz="2600" i="1" dirty="0" smtClean="0">
                <a:latin typeface="Times New Roman" panose="02020603050405020304" pitchFamily="18" charset="0"/>
                <a:cs typeface="Times New Roman" panose="02020603050405020304" pitchFamily="18" charset="0"/>
              </a:rPr>
              <a:t>– Event Page Access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en-US" sz="2200" dirty="0">
                <a:latin typeface="Times New Roman" panose="02020603050405020304" pitchFamily="18" charset="0"/>
                <a:cs typeface="Times New Roman" panose="02020603050405020304" pitchFamily="18" charset="0"/>
              </a:rPr>
              <a:t>At the current state of the system the only way for a user to access the page of an event he's not invited to is clicking on that event on the calendar of a participant that has set his calendar as public. Even then, only invited users can actually participate to the event since there is no “Participate” button</a:t>
            </a:r>
            <a:r>
              <a:rPr lang="en-US" sz="2200" dirty="0" smtClean="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The only protection that a private event page has is actually the absence of a link to that page visible to user non invited to the event. This by itself, could be considered a rather unsafe approach to this resource management problem.</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468003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Additional Notes – Event Page Access</a:t>
            </a: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fontScale="92500" lnSpcReduction="20000"/>
          </a:bodyPr>
          <a:lstStyle/>
          <a:p>
            <a:pPr marL="0" indent="0">
              <a:buNone/>
            </a:pPr>
            <a:r>
              <a:rPr lang="en-US" sz="2400" dirty="0">
                <a:latin typeface="Times New Roman" panose="02020603050405020304" pitchFamily="18" charset="0"/>
                <a:cs typeface="Times New Roman" panose="02020603050405020304" pitchFamily="18" charset="0"/>
              </a:rPr>
              <a:t>This approach in fact has a flaw in the current state of the system, even if its occurrence is rather hidden. The steps to observe this flaw are the following:</a:t>
            </a:r>
          </a:p>
          <a:p>
            <a:pPr marL="0" indent="0">
              <a:buNone/>
            </a:pP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Public event E is created</a:t>
            </a:r>
          </a:p>
          <a:p>
            <a:r>
              <a:rPr lang="en-US" sz="2400" dirty="0">
                <a:latin typeface="Times New Roman" panose="02020603050405020304" pitchFamily="18" charset="0"/>
                <a:cs typeface="Times New Roman" panose="02020603050405020304" pitchFamily="18" charset="0"/>
              </a:rPr>
              <a:t>Since the event is public, it will be visible on the calendar page of the creator or a participant to the event if the owner set his calendar as public. User U, not invited to the event, uses the search functionality to get on such page, where there is a link to E, since E is public and stops here</a:t>
            </a:r>
          </a:p>
          <a:p>
            <a:r>
              <a:rPr lang="en-US" sz="2400" dirty="0">
                <a:latin typeface="Times New Roman" panose="02020603050405020304" pitchFamily="18" charset="0"/>
                <a:cs typeface="Times New Roman" panose="02020603050405020304" pitchFamily="18" charset="0"/>
              </a:rPr>
              <a:t>Creator of E modifies E writing secret information in the description of the event and setting the event as private</a:t>
            </a:r>
          </a:p>
          <a:p>
            <a:r>
              <a:rPr lang="en-US" sz="2400" dirty="0">
                <a:latin typeface="Times New Roman" panose="02020603050405020304" pitchFamily="18" charset="0"/>
                <a:cs typeface="Times New Roman" panose="02020603050405020304" pitchFamily="18" charset="0"/>
              </a:rPr>
              <a:t>User U which still has available a link to E, since he got to a calendar containing it when E was public. User U can then use this link and access the page of E and read all sensible information contained in its description</a:t>
            </a:r>
            <a:endParaRPr lang="en-US" sz="2400" dirty="0">
              <a:effectLst/>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095177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Code Quality</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en-US" sz="2200" dirty="0">
                <a:latin typeface="Times New Roman" panose="02020603050405020304" pitchFamily="18" charset="0"/>
                <a:cs typeface="Times New Roman" panose="02020603050405020304" pitchFamily="18" charset="0"/>
              </a:rPr>
              <a:t>The provided code has no documentation for the most part, since there is no </a:t>
            </a:r>
            <a:r>
              <a:rPr lang="en-US" sz="2200" dirty="0" err="1">
                <a:latin typeface="Times New Roman" panose="02020603050405020304" pitchFamily="18" charset="0"/>
                <a:cs typeface="Times New Roman" panose="02020603050405020304" pitchFamily="18" charset="0"/>
              </a:rPr>
              <a:t>JavaDoc</a:t>
            </a:r>
            <a:r>
              <a:rPr lang="en-US" sz="2200" dirty="0">
                <a:latin typeface="Times New Roman" panose="02020603050405020304" pitchFamily="18" charset="0"/>
                <a:cs typeface="Times New Roman" panose="02020603050405020304" pitchFamily="18" charset="0"/>
              </a:rPr>
              <a:t> and comments are almost totally absent. </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On the bright side the structure of the code is very modular, and the operations contained in each module are usually not complex. So, regardless of the lack of documentation, the code should be maintainable with very little effort.</a:t>
            </a:r>
            <a:endParaRPr lang="en-US" sz="2200" dirty="0">
              <a:effectLst/>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780434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Conclusions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lnSpcReduction="10000"/>
          </a:bodyPr>
          <a:lstStyle/>
          <a:p>
            <a:pPr marL="0" indent="0">
              <a:buNone/>
            </a:pPr>
            <a:r>
              <a:rPr lang="en-US" sz="2200" dirty="0">
                <a:latin typeface="Times New Roman" panose="02020603050405020304" pitchFamily="18" charset="0"/>
                <a:cs typeface="Times New Roman" panose="02020603050405020304" pitchFamily="18" charset="0"/>
              </a:rPr>
              <a:t>T</a:t>
            </a:r>
            <a:r>
              <a:rPr lang="en-US" sz="2200" dirty="0" smtClean="0">
                <a:latin typeface="Times New Roman" panose="02020603050405020304" pitchFamily="18" charset="0"/>
                <a:cs typeface="Times New Roman" panose="02020603050405020304" pitchFamily="18" charset="0"/>
              </a:rPr>
              <a:t>he </a:t>
            </a:r>
            <a:r>
              <a:rPr lang="en-US" sz="2200" dirty="0">
                <a:latin typeface="Times New Roman" panose="02020603050405020304" pitchFamily="18" charset="0"/>
                <a:cs typeface="Times New Roman" panose="02020603050405020304" pitchFamily="18" charset="0"/>
              </a:rPr>
              <a:t>set of operations performed in the system test cases </a:t>
            </a:r>
            <a:r>
              <a:rPr lang="en-US" sz="2200" dirty="0" smtClean="0">
                <a:latin typeface="Times New Roman" panose="02020603050405020304" pitchFamily="18" charset="0"/>
                <a:cs typeface="Times New Roman" panose="02020603050405020304" pitchFamily="18" charset="0"/>
              </a:rPr>
              <a:t>fully covers </a:t>
            </a:r>
            <a:r>
              <a:rPr lang="en-US" sz="2200" dirty="0">
                <a:latin typeface="Times New Roman" panose="02020603050405020304" pitchFamily="18" charset="0"/>
                <a:cs typeface="Times New Roman" panose="02020603050405020304" pitchFamily="18" charset="0"/>
              </a:rPr>
              <a:t>the requirements extracted from the initial description.</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As for the implementation, the majority of operations tested showed no highly relevant issues. There are anyway some that needs to be fixed since they can represent a danger for the execution of the system or problematic for the end user. The most important issue is probably the one regarding the fact that page access should be restricted to logged users, since it can lead to application failures. </a:t>
            </a:r>
            <a:endParaRPr lang="en-US" sz="2200" dirty="0" smtClean="0">
              <a:latin typeface="Times New Roman" panose="02020603050405020304" pitchFamily="18" charset="0"/>
              <a:cs typeface="Times New Roman" panose="02020603050405020304" pitchFamily="18" charset="0"/>
            </a:endParaRPr>
          </a:p>
          <a:p>
            <a:pPr marL="0" indent="0">
              <a:buNone/>
            </a:pPr>
            <a:endParaRPr lang="en-US" sz="2200" dirty="0" smtClean="0">
              <a:effectLst/>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To recap, the product answers fully the requests stated in the problem descriptions, but has some flaws that, for the most part, should be easily fixable</a:t>
            </a:r>
            <a:r>
              <a:rPr lang="en-US" sz="2200" dirty="0" smtClean="0">
                <a:latin typeface="Times New Roman" panose="02020603050405020304" pitchFamily="18" charset="0"/>
                <a:cs typeface="Times New Roman" panose="02020603050405020304" pitchFamily="18" charset="0"/>
              </a:rPr>
              <a:t>. Moreover, the product offers functionalities that ease its usage. An example is the contact list, that allows suggestions for the users to invite to an event.</a:t>
            </a:r>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effectLst/>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182571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ctrTitle"/>
          </p:nvPr>
        </p:nvSpPr>
        <p:spPr>
          <a:xfrm>
            <a:off x="685800" y="2132856"/>
            <a:ext cx="7772400" cy="1470025"/>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Acceptance Testing On Our Implementation</a:t>
            </a:r>
            <a:endParaRPr lang="it-IT" sz="2600" i="1"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764704"/>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9626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Acceptance Testing On Our Implementation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In this section we will answer some of the issues tracked in the Acceptance Testing document by Francesco Lattari and Alessandro Rimoldi, in which they analysed our production. Their repository can be found at:</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ctr">
              <a:buNone/>
            </a:pPr>
            <a:r>
              <a:rPr lang="it-IT" sz="2200" dirty="0">
                <a:latin typeface="Times New Roman" panose="02020603050405020304" pitchFamily="18" charset="0"/>
                <a:cs typeface="Times New Roman" panose="02020603050405020304" pitchFamily="18" charset="0"/>
                <a:hlinkClick r:id="rId2"/>
              </a:rPr>
              <a:t>https://code.google.com/p/meteocal-lattari-rimoldi</a:t>
            </a:r>
            <a:r>
              <a:rPr lang="it-IT" sz="2200" dirty="0" smtClean="0">
                <a:latin typeface="Times New Roman" panose="02020603050405020304" pitchFamily="18" charset="0"/>
                <a:cs typeface="Times New Roman" panose="02020603050405020304" pitchFamily="18" charset="0"/>
                <a:hlinkClick r:id="rId2"/>
              </a:rPr>
              <a:t>/</a:t>
            </a:r>
            <a:endParaRPr lang="it-IT" sz="2200" dirty="0" smtClean="0">
              <a:latin typeface="Times New Roman" panose="02020603050405020304" pitchFamily="18" charset="0"/>
              <a:cs typeface="Times New Roman" panose="02020603050405020304" pitchFamily="18" charset="0"/>
            </a:endParaRPr>
          </a:p>
          <a:p>
            <a:pPr marL="0" indent="0" algn="ctr">
              <a:buNone/>
            </a:pPr>
            <a:endParaRPr lang="it-IT" sz="2200" dirty="0" smtClean="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Their evaluation of the System Test Cases defined by us confirms our results for the major part. In this section we will only go over the issues highlighted by them.</a:t>
            </a:r>
          </a:p>
          <a:p>
            <a:pPr marL="0" indent="0" algn="ctr">
              <a:buNone/>
            </a:pPr>
            <a:endParaRPr lang="it-IT" sz="2200" dirty="0" smtClean="0">
              <a:latin typeface="Times New Roman" panose="02020603050405020304" pitchFamily="18" charset="0"/>
              <a:cs typeface="Times New Roman" panose="02020603050405020304" pitchFamily="18" charset="0"/>
            </a:endParaRPr>
          </a:p>
          <a:p>
            <a:pPr marL="0" indent="0" algn="ctr">
              <a:buNone/>
            </a:pPr>
            <a:endParaRPr lang="it-IT" sz="2200" dirty="0" smtClean="0">
              <a:latin typeface="Times New Roman" panose="02020603050405020304" pitchFamily="18" charset="0"/>
              <a:cs typeface="Times New Roman" panose="02020603050405020304" pitchFamily="18" charset="0"/>
            </a:endParaRPr>
          </a:p>
          <a:p>
            <a:pPr marL="0" indent="0" algn="ctr">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695897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Acceptance Testing On Our </a:t>
            </a:r>
            <a:r>
              <a:rPr lang="it-IT" sz="2600" i="1" dirty="0" smtClean="0">
                <a:latin typeface="Times New Roman" panose="02020603050405020304" pitchFamily="18" charset="0"/>
                <a:cs typeface="Times New Roman" panose="02020603050405020304" pitchFamily="18" charset="0"/>
              </a:rPr>
              <a:t>Implementation - Login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About TC2 – Login:</a:t>
            </a: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r>
              <a:rPr lang="en-US" sz="2200" i="1" dirty="0">
                <a:latin typeface="Times New Roman" panose="02020603050405020304" pitchFamily="18" charset="0"/>
                <a:cs typeface="Times New Roman" panose="02020603050405020304" pitchFamily="18" charset="0"/>
              </a:rPr>
              <a:t>"However if a user, once logged, manually inserts the address of the Index page, he can perform again the login, even if he’s already logged. This must be avoided</a:t>
            </a:r>
            <a:r>
              <a:rPr lang="en-US" sz="2200" i="1" dirty="0" smtClean="0">
                <a:latin typeface="Times New Roman" panose="02020603050405020304" pitchFamily="18" charset="0"/>
                <a:cs typeface="Times New Roman" panose="02020603050405020304" pitchFamily="18" charset="0"/>
              </a:rPr>
              <a:t>.</a:t>
            </a:r>
            <a:r>
              <a:rPr lang="en-US" sz="2400" i="1" dirty="0" smtClean="0"/>
              <a:t>"</a:t>
            </a:r>
            <a:endParaRPr lang="en-US" sz="2400" i="1" dirty="0"/>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This isn’t really an issue, and it doesn’t go against our specification. It is possible anyways to change this really easily by performing a check on page request, to see whether the user is already logged. If this is the case the user can be redirected to Home Calendar. As mentioned, this isn’t an issue, but can anyways be fixed in no more than 5 lines of code.</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46414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err="1" smtClean="0">
                <a:latin typeface="Times New Roman" panose="02020603050405020304" pitchFamily="18" charset="0"/>
                <a:cs typeface="Times New Roman" panose="02020603050405020304" pitchFamily="18" charset="0"/>
              </a:rPr>
              <a:t>Architectural</a:t>
            </a:r>
            <a:r>
              <a:rPr lang="it-IT" sz="2600" i="1" dirty="0" smtClean="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Considerations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The website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realized</a:t>
            </a:r>
            <a:r>
              <a:rPr lang="it-IT" sz="2200" dirty="0" smtClean="0">
                <a:latin typeface="Times New Roman" panose="02020603050405020304" pitchFamily="18" charset="0"/>
                <a:cs typeface="Times New Roman" panose="02020603050405020304" pitchFamily="18" charset="0"/>
              </a:rPr>
              <a:t> with the J2EE </a:t>
            </a:r>
            <a:r>
              <a:rPr lang="it-IT" sz="2200" dirty="0" err="1" smtClean="0">
                <a:latin typeface="Times New Roman" panose="02020603050405020304" pitchFamily="18" charset="0"/>
                <a:cs typeface="Times New Roman" panose="02020603050405020304" pitchFamily="18" charset="0"/>
              </a:rPr>
              <a:t>technology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sustained</a:t>
            </a:r>
            <a:r>
              <a:rPr lang="it-IT" sz="2200" dirty="0" smtClean="0">
                <a:latin typeface="Times New Roman" panose="02020603050405020304" pitchFamily="18" charset="0"/>
                <a:cs typeface="Times New Roman" panose="02020603050405020304" pitchFamily="18" charset="0"/>
              </a:rPr>
              <a:t> on a </a:t>
            </a:r>
            <a:r>
              <a:rPr lang="it-IT" sz="2200" dirty="0" err="1" smtClean="0">
                <a:latin typeface="Times New Roman" panose="02020603050405020304" pitchFamily="18" charset="0"/>
                <a:cs typeface="Times New Roman" panose="02020603050405020304" pitchFamily="18" charset="0"/>
              </a:rPr>
              <a:t>MySql</a:t>
            </a:r>
            <a:r>
              <a:rPr lang="it-IT" sz="2200" dirty="0" smtClean="0">
                <a:latin typeface="Times New Roman" panose="02020603050405020304" pitchFamily="18" charset="0"/>
                <a:cs typeface="Times New Roman" panose="02020603050405020304" pitchFamily="18" charset="0"/>
              </a:rPr>
              <a:t> database for the information management.</a:t>
            </a:r>
          </a:p>
          <a:p>
            <a:pPr marL="0" indent="0">
              <a:buNone/>
            </a:pPr>
            <a:endParaRPr lang="it-IT" sz="1400" dirty="0" smtClean="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From the </a:t>
            </a:r>
            <a:r>
              <a:rPr lang="it-IT" sz="2200" dirty="0" err="1" smtClean="0">
                <a:latin typeface="Times New Roman" panose="02020603050405020304" pitchFamily="18" charset="0"/>
                <a:cs typeface="Times New Roman" panose="02020603050405020304" pitchFamily="18" charset="0"/>
              </a:rPr>
              <a:t>graphic</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point</a:t>
            </a:r>
            <a:r>
              <a:rPr lang="it-IT" sz="2200" dirty="0" smtClean="0">
                <a:latin typeface="Times New Roman" panose="02020603050405020304" pitchFamily="18" charset="0"/>
                <a:cs typeface="Times New Roman" panose="02020603050405020304" pitchFamily="18" charset="0"/>
              </a:rPr>
              <a:t> of </a:t>
            </a:r>
            <a:r>
              <a:rPr lang="it-IT" sz="2200" dirty="0" err="1" smtClean="0">
                <a:latin typeface="Times New Roman" panose="02020603050405020304" pitchFamily="18" charset="0"/>
                <a:cs typeface="Times New Roman" panose="02020603050405020304" pitchFamily="18" charset="0"/>
              </a:rPr>
              <a:t>view</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have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used</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components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offered</a:t>
            </a:r>
            <a:r>
              <a:rPr lang="it-IT" sz="2200" dirty="0" smtClean="0">
                <a:latin typeface="Times New Roman" panose="02020603050405020304" pitchFamily="18" charset="0"/>
                <a:cs typeface="Times New Roman" panose="02020603050405020304" pitchFamily="18" charset="0"/>
              </a:rPr>
              <a:t> by the </a:t>
            </a:r>
            <a:r>
              <a:rPr lang="it-IT" sz="2200" dirty="0" err="1" smtClean="0">
                <a:latin typeface="Times New Roman" panose="02020603050405020304" pitchFamily="18" charset="0"/>
                <a:cs typeface="Times New Roman" panose="02020603050405020304" pitchFamily="18" charset="0"/>
              </a:rPr>
              <a:t>PrimeFaces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library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these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modules</a:t>
            </a:r>
            <a:r>
              <a:rPr lang="it-IT" sz="2200" dirty="0" smtClean="0">
                <a:latin typeface="Times New Roman" panose="02020603050405020304" pitchFamily="18" charset="0"/>
                <a:cs typeface="Times New Roman" panose="02020603050405020304" pitchFamily="18" charset="0"/>
              </a:rPr>
              <a:t> are </a:t>
            </a:r>
            <a:r>
              <a:rPr lang="it-IT" sz="2200" dirty="0" err="1" smtClean="0">
                <a:latin typeface="Times New Roman" panose="02020603050405020304" pitchFamily="18" charset="0"/>
                <a:cs typeface="Times New Roman" panose="02020603050405020304" pitchFamily="18" charset="0"/>
              </a:rPr>
              <a:t>then</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arranged</a:t>
            </a:r>
            <a:r>
              <a:rPr lang="it-IT" sz="2200" dirty="0" smtClean="0">
                <a:latin typeface="Times New Roman" panose="02020603050405020304" pitchFamily="18" charset="0"/>
                <a:cs typeface="Times New Roman" panose="02020603050405020304" pitchFamily="18" charset="0"/>
              </a:rPr>
              <a:t> with style </a:t>
            </a:r>
            <a:r>
              <a:rPr lang="it-IT" sz="2200" dirty="0" err="1" smtClean="0">
                <a:latin typeface="Times New Roman" panose="02020603050405020304" pitchFamily="18" charset="0"/>
                <a:cs typeface="Times New Roman" panose="02020603050405020304" pitchFamily="18" charset="0"/>
              </a:rPr>
              <a:t>sheets</a:t>
            </a:r>
            <a:r>
              <a:rPr lang="it-IT" sz="2200" dirty="0" smtClean="0">
                <a:latin typeface="Times New Roman" panose="02020603050405020304" pitchFamily="18" charset="0"/>
                <a:cs typeface="Times New Roman" panose="02020603050405020304" pitchFamily="18" charset="0"/>
              </a:rPr>
              <a:t> in </a:t>
            </a:r>
            <a:r>
              <a:rPr lang="it-IT" sz="2200" dirty="0" err="1" smtClean="0">
                <a:latin typeface="Times New Roman" panose="02020603050405020304" pitchFamily="18" charset="0"/>
                <a:cs typeface="Times New Roman" panose="02020603050405020304" pitchFamily="18" charset="0"/>
              </a:rPr>
              <a:t>order</a:t>
            </a:r>
            <a:r>
              <a:rPr lang="it-IT" sz="2200" dirty="0" smtClean="0">
                <a:latin typeface="Times New Roman" panose="02020603050405020304" pitchFamily="18" charset="0"/>
                <a:cs typeface="Times New Roman" panose="02020603050405020304" pitchFamily="18" charset="0"/>
              </a:rPr>
              <a:t> to </a:t>
            </a:r>
            <a:r>
              <a:rPr lang="it-IT" sz="2200" dirty="0" err="1" smtClean="0">
                <a:latin typeface="Times New Roman" panose="02020603050405020304" pitchFamily="18" charset="0"/>
                <a:cs typeface="Times New Roman" panose="02020603050405020304" pitchFamily="18" charset="0"/>
              </a:rPr>
              <a:t>get</a:t>
            </a:r>
            <a:r>
              <a:rPr lang="it-IT" sz="2200" dirty="0" smtClean="0">
                <a:latin typeface="Times New Roman" panose="02020603050405020304" pitchFamily="18" charset="0"/>
                <a:cs typeface="Times New Roman" panose="02020603050405020304" pitchFamily="18" charset="0"/>
              </a:rPr>
              <a:t> a more accurate </a:t>
            </a:r>
            <a:r>
              <a:rPr lang="it-IT" sz="2200" dirty="0" err="1" smtClean="0">
                <a:latin typeface="Times New Roman" panose="02020603050405020304" pitchFamily="18" charset="0"/>
                <a:cs typeface="Times New Roman" panose="02020603050405020304" pitchFamily="18" charset="0"/>
              </a:rPr>
              <a:t>arrangement</a:t>
            </a:r>
            <a:r>
              <a:rPr lang="it-IT" sz="2200" dirty="0" smtClean="0">
                <a:latin typeface="Times New Roman" panose="02020603050405020304" pitchFamily="18" charset="0"/>
                <a:cs typeface="Times New Roman" panose="02020603050405020304" pitchFamily="18" charset="0"/>
              </a:rPr>
              <a:t>.</a:t>
            </a:r>
          </a:p>
          <a:p>
            <a:pPr marL="0" indent="0">
              <a:buNone/>
            </a:pPr>
            <a:endParaRPr lang="it-IT" sz="1400" dirty="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In closing in the matter of the weather forecasts service, we rely upon an </a:t>
            </a:r>
            <a:r>
              <a:rPr lang="it-IT" sz="2200" dirty="0" smtClean="0">
                <a:latin typeface="Times New Roman" panose="02020603050405020304" pitchFamily="18" charset="0"/>
                <a:cs typeface="Times New Roman" panose="02020603050405020304" pitchFamily="18" charset="0"/>
              </a:rPr>
              <a:t>OpenWeatherMap</a:t>
            </a:r>
            <a:r>
              <a:rPr lang="it-IT" sz="2200" dirty="0" smtClean="0">
                <a:latin typeface="Times New Roman" panose="02020603050405020304" pitchFamily="18" charset="0"/>
                <a:cs typeface="Times New Roman" panose="02020603050405020304" pitchFamily="18" charset="0"/>
              </a:rPr>
              <a:t>.</a:t>
            </a:r>
          </a:p>
          <a:p>
            <a:pPr marL="0" indent="0">
              <a:buNone/>
            </a:pPr>
            <a:endParaRPr lang="it-IT" sz="1400" dirty="0" smtClean="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The </a:t>
            </a:r>
            <a:r>
              <a:rPr lang="it-IT" sz="2200" dirty="0" err="1" smtClean="0">
                <a:latin typeface="Times New Roman" panose="02020603050405020304" pitchFamily="18" charset="0"/>
                <a:cs typeface="Times New Roman" panose="02020603050405020304" pitchFamily="18" charset="0"/>
              </a:rPr>
              <a:t>user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who</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interested</a:t>
            </a:r>
            <a:r>
              <a:rPr lang="it-IT" sz="2200" dirty="0" smtClean="0">
                <a:latin typeface="Times New Roman" panose="02020603050405020304" pitchFamily="18" charset="0"/>
                <a:cs typeface="Times New Roman" panose="02020603050405020304" pitchFamily="18" charset="0"/>
              </a:rPr>
              <a:t> in </a:t>
            </a:r>
            <a:r>
              <a:rPr lang="it-IT" sz="2200" dirty="0" err="1" smtClean="0">
                <a:latin typeface="Times New Roman" panose="02020603050405020304" pitchFamily="18" charset="0"/>
                <a:cs typeface="Times New Roman" panose="02020603050405020304" pitchFamily="18" charset="0"/>
              </a:rPr>
              <a:t>using</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our</a:t>
            </a:r>
            <a:r>
              <a:rPr lang="it-IT" sz="2200" dirty="0" smtClean="0">
                <a:latin typeface="Times New Roman" panose="02020603050405020304" pitchFamily="18" charset="0"/>
                <a:cs typeface="Times New Roman" panose="02020603050405020304" pitchFamily="18" charset="0"/>
              </a:rPr>
              <a:t> service, </a:t>
            </a:r>
            <a:r>
              <a:rPr lang="it-IT" sz="2200" dirty="0" err="1" smtClean="0">
                <a:latin typeface="Times New Roman" panose="02020603050405020304" pitchFamily="18" charset="0"/>
                <a:cs typeface="Times New Roman" panose="02020603050405020304" pitchFamily="18" charset="0"/>
              </a:rPr>
              <a:t>needs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only</a:t>
            </a:r>
            <a:r>
              <a:rPr lang="it-IT" sz="2200" dirty="0" smtClean="0">
                <a:latin typeface="Times New Roman" panose="02020603050405020304" pitchFamily="18" charset="0"/>
                <a:cs typeface="Times New Roman" panose="02020603050405020304" pitchFamily="18" charset="0"/>
              </a:rPr>
              <a:t> an internet connection and an up-to-date browser. </a:t>
            </a: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158281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TITLE</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400" dirty="0">
                <a:latin typeface="Times New Roman" panose="02020603050405020304" pitchFamily="18" charset="0"/>
                <a:cs typeface="Times New Roman" panose="02020603050405020304" pitchFamily="18" charset="0"/>
              </a:rPr>
              <a:t>About </a:t>
            </a:r>
            <a:r>
              <a:rPr lang="it-IT" sz="2400" dirty="0" smtClean="0">
                <a:latin typeface="Times New Roman" panose="02020603050405020304" pitchFamily="18" charset="0"/>
                <a:cs typeface="Times New Roman" panose="02020603050405020304" pitchFamily="18" charset="0"/>
              </a:rPr>
              <a:t>TC15 </a:t>
            </a:r>
            <a:r>
              <a:rPr lang="it-IT" sz="2400" dirty="0">
                <a:latin typeface="Times New Roman" panose="02020603050405020304" pitchFamily="18" charset="0"/>
                <a:cs typeface="Times New Roman" panose="02020603050405020304" pitchFamily="18" charset="0"/>
              </a:rPr>
              <a:t>– </a:t>
            </a:r>
            <a:r>
              <a:rPr lang="it-IT" sz="2400" dirty="0" smtClean="0">
                <a:latin typeface="Times New Roman" panose="02020603050405020304" pitchFamily="18" charset="0"/>
                <a:cs typeface="Times New Roman" panose="02020603050405020304" pitchFamily="18" charset="0"/>
              </a:rPr>
              <a:t>Join/Decline Invitation:</a:t>
            </a:r>
            <a:endParaRPr lang="en-US" sz="2400" dirty="0" smtClean="0"/>
          </a:p>
          <a:p>
            <a:pPr marL="0" indent="0">
              <a:buNone/>
            </a:pPr>
            <a:endParaRPr lang="en-US" sz="2400" dirty="0"/>
          </a:p>
          <a:p>
            <a:pPr marL="0" indent="0">
              <a:buNone/>
            </a:pPr>
            <a:r>
              <a:rPr lang="en-US" sz="2200" i="1" dirty="0">
                <a:latin typeface="Times New Roman" panose="02020603050405020304" pitchFamily="18" charset="0"/>
                <a:cs typeface="Times New Roman" panose="02020603050405020304" pitchFamily="18" charset="0"/>
              </a:rPr>
              <a:t>"If the user accepts the invitation, the invitation still be visible on his invitations list and the “accept” and “reject” buttons are still available. So a user can accept the invitation continuously even if the system won’t do anything about that. The worst thing is that a user can first accept </a:t>
            </a:r>
            <a:r>
              <a:rPr lang="en-US" sz="2200" i="1" dirty="0" smtClean="0">
                <a:latin typeface="Times New Roman" panose="02020603050405020304" pitchFamily="18" charset="0"/>
                <a:cs typeface="Times New Roman" panose="02020603050405020304" pitchFamily="18" charset="0"/>
              </a:rPr>
              <a:t>and </a:t>
            </a:r>
            <a:r>
              <a:rPr lang="en-US" sz="2200" i="1" dirty="0">
                <a:latin typeface="Times New Roman" panose="02020603050405020304" pitchFamily="18" charset="0"/>
                <a:cs typeface="Times New Roman" panose="02020603050405020304" pitchFamily="18" charset="0"/>
              </a:rPr>
              <a:t>then reject the invitation</a:t>
            </a:r>
            <a:r>
              <a:rPr lang="en-US" sz="2200" i="1" dirty="0" smtClean="0">
                <a:latin typeface="Times New Roman" panose="02020603050405020304" pitchFamily="18" charset="0"/>
                <a:cs typeface="Times New Roman" panose="02020603050405020304" pitchFamily="18" charset="0"/>
              </a:rPr>
              <a:t>.“</a:t>
            </a:r>
          </a:p>
          <a:p>
            <a:pPr marL="0" indent="0">
              <a:buNone/>
            </a:pPr>
            <a:endParaRPr lang="en-US" sz="2200" i="1" dirty="0">
              <a:latin typeface="Times New Roman" panose="02020603050405020304" pitchFamily="18" charset="0"/>
              <a:cs typeface="Times New Roman" panose="02020603050405020304" pitchFamily="18" charset="0"/>
            </a:endParaRPr>
          </a:p>
          <a:p>
            <a:pPr marL="0" indent="0">
              <a:buNone/>
            </a:pPr>
            <a:r>
              <a:rPr lang="en-US" sz="2200" dirty="0" smtClean="0">
                <a:latin typeface="Times New Roman" panose="02020603050405020304" pitchFamily="18" charset="0"/>
                <a:cs typeface="Times New Roman" panose="02020603050405020304" pitchFamily="18" charset="0"/>
              </a:rPr>
              <a:t>This isn’t an issue. In fact, our specifications and our test cases clearly underline this behavior, coherent with the initial problem description. We assume that the testing group didn’t read this, and made wrong assumptions on the expected outcome. Anyway to obtain the result requested by the testing team, we would have to modify just one line of code.</a:t>
            </a:r>
            <a:endParaRPr lang="en-US"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093301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TITLE</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000" dirty="0" smtClean="0">
                <a:latin typeface="Times New Roman" panose="02020603050405020304" pitchFamily="18" charset="0"/>
                <a:cs typeface="Times New Roman" panose="02020603050405020304" pitchFamily="18" charset="0"/>
              </a:rPr>
              <a:t>About TC18 – Visualize A Generic User Calendar:</a:t>
            </a:r>
          </a:p>
          <a:p>
            <a:pPr marL="0" indent="0">
              <a:buNone/>
            </a:pPr>
            <a:endParaRPr lang="it-IT" sz="2000" dirty="0">
              <a:latin typeface="Times New Roman" panose="02020603050405020304" pitchFamily="18" charset="0"/>
              <a:cs typeface="Times New Roman" panose="02020603050405020304" pitchFamily="18" charset="0"/>
            </a:endParaRPr>
          </a:p>
          <a:p>
            <a:pPr marL="0" indent="0">
              <a:buNone/>
            </a:pPr>
            <a:r>
              <a:rPr lang="en-US" sz="2200" i="1" dirty="0" smtClean="0">
                <a:latin typeface="Times New Roman" panose="02020603050405020304" pitchFamily="18" charset="0"/>
                <a:cs typeface="Times New Roman" panose="02020603050405020304" pitchFamily="18" charset="0"/>
              </a:rPr>
              <a:t>“If </a:t>
            </a:r>
            <a:r>
              <a:rPr lang="en-US" sz="2200" i="1" dirty="0">
                <a:latin typeface="Times New Roman" panose="02020603050405020304" pitchFamily="18" charset="0"/>
                <a:cs typeface="Times New Roman" panose="02020603050405020304" pitchFamily="18" charset="0"/>
              </a:rPr>
              <a:t>the calendar privacy is set to “visible” and an event is set to private, the user can view that the request user is busy, but clicking on the event will redirect to the error page</a:t>
            </a:r>
            <a:r>
              <a:rPr lang="en-US" sz="2200" i="1" dirty="0" smtClean="0">
                <a:latin typeface="Times New Roman" panose="02020603050405020304" pitchFamily="18" charset="0"/>
                <a:cs typeface="Times New Roman" panose="02020603050405020304" pitchFamily="18" charset="0"/>
              </a:rPr>
              <a:t>.</a:t>
            </a:r>
            <a:r>
              <a:rPr lang="en-US" sz="2000" i="1" dirty="0" smtClean="0"/>
              <a:t>”</a:t>
            </a:r>
          </a:p>
          <a:p>
            <a:pPr marL="0" indent="0">
              <a:buNone/>
            </a:pPr>
            <a:endParaRPr lang="en-US" sz="2000" i="1" dirty="0"/>
          </a:p>
          <a:p>
            <a:pPr marL="0" indent="0">
              <a:buNone/>
            </a:pPr>
            <a:r>
              <a:rPr lang="en-US" sz="2000" dirty="0" smtClean="0"/>
              <a:t>This is a minor issue. The most expectable behavior on click for the end user is probably seeing nothing to happen, or obtain a dialog that explicitly tells that the event is private. Either way this could be done really easily by changing less than 10 lines of code.</a:t>
            </a:r>
            <a:endParaRPr lang="en-US" sz="2000" dirty="0"/>
          </a:p>
          <a:p>
            <a:pPr marL="0" indent="0">
              <a:buNone/>
            </a:pPr>
            <a:endParaRPr lang="en-US" sz="2000" dirty="0"/>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27325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Model Coherency – Alloy Analysis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We made use of </a:t>
            </a:r>
            <a:r>
              <a:rPr lang="it-IT" sz="2200" dirty="0" smtClean="0">
                <a:latin typeface="Times New Roman" panose="02020603050405020304" pitchFamily="18" charset="0"/>
                <a:cs typeface="Times New Roman" panose="02020603050405020304" pitchFamily="18" charset="0"/>
              </a:rPr>
              <a:t>Alloy </a:t>
            </a:r>
            <a:r>
              <a:rPr lang="it-IT" sz="2200" dirty="0" smtClean="0">
                <a:latin typeface="Times New Roman" panose="02020603050405020304" pitchFamily="18" charset="0"/>
                <a:cs typeface="Times New Roman" panose="02020603050405020304" pitchFamily="18" charset="0"/>
              </a:rPr>
              <a:t>to verify the coherency of the model we formulated to answer the requirements we stated. The analysis is the most accurate possible in the representation of our system. </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In particular, all the main relationship regarding users, events, notifications, invitations and weather forecasts have been considered and included in the model.</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91056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Model Coherency – Alloy Analysis</a:t>
            </a: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We were able to check different aspects regarding the coherency of the service offered. For example, the following code ensures that no notification regarding a private event can be sent to users that haven’t been invited to the event.</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974692" y="3356992"/>
            <a:ext cx="7345362" cy="1377739"/>
          </a:xfrm>
          <a:prstGeom prst="rect">
            <a:avLst/>
          </a:prstGeom>
        </p:spPr>
      </p:pic>
    </p:spTree>
    <p:extLst>
      <p:ext uri="{BB962C8B-B14F-4D97-AF65-F5344CB8AC3E}">
        <p14:creationId xmlns:p14="http://schemas.microsoft.com/office/powerpoint/2010/main" val="35767205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Model </a:t>
            </a:r>
            <a:r>
              <a:rPr lang="it-IT" sz="2600" i="1" dirty="0" smtClean="0">
                <a:latin typeface="Times New Roman" panose="02020603050405020304" pitchFamily="18" charset="0"/>
                <a:cs typeface="Times New Roman" panose="02020603050405020304" pitchFamily="18" charset="0"/>
              </a:rPr>
              <a:t>Representation – </a:t>
            </a:r>
            <a:r>
              <a:rPr lang="it-IT" sz="2600" i="1" dirty="0">
                <a:latin typeface="Times New Roman" panose="02020603050405020304" pitchFamily="18" charset="0"/>
                <a:cs typeface="Times New Roman" panose="02020603050405020304" pitchFamily="18" charset="0"/>
              </a:rPr>
              <a:t>Alloy Analysis</a:t>
            </a: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The alloy analysis also allowed us to produce diagrams showing different relationship between the elements of our application.</a:t>
            </a: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448179" y="2708920"/>
            <a:ext cx="5141473" cy="2592288"/>
          </a:xfrm>
          <a:prstGeom prst="rect">
            <a:avLst/>
          </a:prstGeom>
        </p:spPr>
      </p:pic>
      <p:sp>
        <p:nvSpPr>
          <p:cNvPr id="3" name="TextBox 2"/>
          <p:cNvSpPr txBox="1"/>
          <p:nvPr/>
        </p:nvSpPr>
        <p:spPr>
          <a:xfrm>
            <a:off x="5652120" y="2708920"/>
            <a:ext cx="3168352" cy="3139321"/>
          </a:xfrm>
          <a:prstGeom prst="rect">
            <a:avLst/>
          </a:prstGeom>
          <a:noFill/>
        </p:spPr>
        <p:txBody>
          <a:bodyPr wrap="square" rtlCol="0">
            <a:spAutoFit/>
          </a:bodyPr>
          <a:lstStyle/>
          <a:p>
            <a:pPr marL="342900" indent="-342900">
              <a:buFont typeface="+mj-lt"/>
              <a:buAutoNum type="arabicPeriod"/>
            </a:pPr>
            <a:r>
              <a:rPr lang="it-IT" dirty="0" smtClean="0"/>
              <a:t>The forecast sequence associated to an event covers its duration.</a:t>
            </a:r>
          </a:p>
          <a:p>
            <a:pPr marL="342900" indent="-342900">
              <a:buFont typeface="+mj-lt"/>
              <a:buAutoNum type="arabicPeriod"/>
            </a:pPr>
            <a:r>
              <a:rPr lang="it-IT" dirty="0" smtClean="0"/>
              <a:t>The forecasts provided are the ones produced by the external weather forecast service for the given location and time (associated to weather conditions not represented here for clarity).</a:t>
            </a:r>
            <a:endParaRPr lang="it-IT" dirty="0"/>
          </a:p>
        </p:txBody>
      </p:sp>
    </p:spTree>
    <p:extLst>
      <p:ext uri="{BB962C8B-B14F-4D97-AF65-F5344CB8AC3E}">
        <p14:creationId xmlns:p14="http://schemas.microsoft.com/office/powerpoint/2010/main" val="22272026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 Case Analysis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i="1" dirty="0" smtClean="0">
                <a:latin typeface="Times New Roman" panose="02020603050405020304" pitchFamily="18" charset="0"/>
                <a:cs typeface="Times New Roman" panose="02020603050405020304" pitchFamily="18" charset="0"/>
              </a:rPr>
              <a:t>A </a:t>
            </a:r>
            <a:r>
              <a:rPr lang="it-IT" sz="2200" i="1" dirty="0" err="1" smtClean="0">
                <a:latin typeface="Times New Roman" panose="02020603050405020304" pitchFamily="18" charset="0"/>
                <a:cs typeface="Times New Roman" panose="02020603050405020304" pitchFamily="18" charset="0"/>
              </a:rPr>
              <a:t>detailed</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version</a:t>
            </a:r>
            <a:r>
              <a:rPr lang="it-IT" sz="2200" i="1" dirty="0" smtClean="0">
                <a:latin typeface="Times New Roman" panose="02020603050405020304" pitchFamily="18" charset="0"/>
                <a:cs typeface="Times New Roman" panose="02020603050405020304" pitchFamily="18" charset="0"/>
              </a:rPr>
              <a:t> of the use </a:t>
            </a:r>
            <a:r>
              <a:rPr lang="it-IT" sz="2200" i="1" dirty="0" err="1" smtClean="0">
                <a:latin typeface="Times New Roman" panose="02020603050405020304" pitchFamily="18" charset="0"/>
                <a:cs typeface="Times New Roman" panose="02020603050405020304" pitchFamily="18" charset="0"/>
              </a:rPr>
              <a:t>cases</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is</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reachable</a:t>
            </a:r>
            <a:r>
              <a:rPr lang="it-IT" sz="2200" i="1" dirty="0" smtClean="0">
                <a:latin typeface="Times New Roman" panose="02020603050405020304" pitchFamily="18" charset="0"/>
                <a:cs typeface="Times New Roman" panose="02020603050405020304" pitchFamily="18" charset="0"/>
              </a:rPr>
              <a:t> in the RASD, </a:t>
            </a:r>
            <a:r>
              <a:rPr lang="it-IT" sz="2200" i="1" dirty="0" err="1" smtClean="0">
                <a:latin typeface="Times New Roman" panose="02020603050405020304" pitchFamily="18" charset="0"/>
                <a:cs typeface="Times New Roman" panose="02020603050405020304" pitchFamily="18" charset="0"/>
              </a:rPr>
              <a:t>here</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we</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want</a:t>
            </a:r>
            <a:r>
              <a:rPr lang="it-IT" sz="2200" i="1" dirty="0" smtClean="0">
                <a:latin typeface="Times New Roman" panose="02020603050405020304" pitchFamily="18" charset="0"/>
                <a:cs typeface="Times New Roman" panose="02020603050405020304" pitchFamily="18" charset="0"/>
              </a:rPr>
              <a:t> to take just a </a:t>
            </a:r>
            <a:r>
              <a:rPr lang="it-IT" sz="2200" i="1" dirty="0" err="1" smtClean="0">
                <a:latin typeface="Times New Roman" panose="02020603050405020304" pitchFamily="18" charset="0"/>
                <a:cs typeface="Times New Roman" panose="02020603050405020304" pitchFamily="18" charset="0"/>
              </a:rPr>
              <a:t>glance</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focusing</a:t>
            </a:r>
            <a:r>
              <a:rPr lang="it-IT" sz="2200" i="1" dirty="0" smtClean="0">
                <a:latin typeface="Times New Roman" panose="02020603050405020304" pitchFamily="18" charset="0"/>
                <a:cs typeface="Times New Roman" panose="02020603050405020304" pitchFamily="18" charset="0"/>
              </a:rPr>
              <a:t> on the </a:t>
            </a:r>
            <a:r>
              <a:rPr lang="it-IT" sz="2200" i="1" dirty="0" err="1" smtClean="0">
                <a:latin typeface="Times New Roman" panose="02020603050405020304" pitchFamily="18" charset="0"/>
                <a:cs typeface="Times New Roman" panose="02020603050405020304" pitchFamily="18" charset="0"/>
              </a:rPr>
              <a:t>main</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aspects</a:t>
            </a:r>
            <a:r>
              <a:rPr lang="it-IT" sz="2200" i="1" dirty="0" smtClean="0">
                <a:latin typeface="Times New Roman" panose="02020603050405020304" pitchFamily="18" charset="0"/>
                <a:cs typeface="Times New Roman" panose="02020603050405020304" pitchFamily="18" charset="0"/>
              </a:rPr>
              <a:t>.</a:t>
            </a: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We start by showing an overview diagram. Later in the consecutive pages, some use cases that </a:t>
            </a:r>
            <a:r>
              <a:rPr lang="it-IT" sz="2200" dirty="0" smtClean="0">
                <a:latin typeface="Times New Roman" panose="02020603050405020304" pitchFamily="18" charset="0"/>
                <a:cs typeface="Times New Roman" panose="02020603050405020304" pitchFamily="18" charset="0"/>
              </a:rPr>
              <a:t>we considered fit to be </a:t>
            </a:r>
            <a:r>
              <a:rPr lang="it-IT" sz="2200" dirty="0" smtClean="0">
                <a:latin typeface="Times New Roman" panose="02020603050405020304" pitchFamily="18" charset="0"/>
                <a:cs typeface="Times New Roman" panose="02020603050405020304" pitchFamily="18" charset="0"/>
              </a:rPr>
              <a:t>analyzed </a:t>
            </a:r>
            <a:r>
              <a:rPr lang="it-IT" sz="2200" dirty="0" smtClean="0">
                <a:latin typeface="Times New Roman" panose="02020603050405020304" pitchFamily="18" charset="0"/>
                <a:cs typeface="Times New Roman" panose="02020603050405020304" pitchFamily="18" charset="0"/>
              </a:rPr>
              <a:t>here</a:t>
            </a:r>
            <a:r>
              <a:rPr lang="it-IT" sz="2200" dirty="0" smtClean="0">
                <a:latin typeface="Times New Roman" panose="02020603050405020304" pitchFamily="18" charset="0"/>
                <a:cs typeface="Times New Roman" panose="02020603050405020304" pitchFamily="18" charset="0"/>
              </a:rPr>
              <a:t>.</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31318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 Case Analysis – Overview Diagram</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5" name="Segnaposto contenuto 4" descr="aFuoco.png"/>
          <p:cNvPicPr>
            <a:picLocks noGrp="1" noChangeAspect="1"/>
          </p:cNvPicPr>
          <p:nvPr>
            <p:ph idx="1"/>
          </p:nvPr>
        </p:nvPicPr>
        <p:blipFill>
          <a:blip r:embed="rId2">
            <a:extLst>
              <a:ext uri="{28A0092B-C50C-407E-A947-70E740481C1C}">
                <a14:useLocalDpi xmlns:a14="http://schemas.microsoft.com/office/drawing/2010/main" val="0"/>
              </a:ext>
            </a:extLst>
          </a:blip>
          <a:srcRect l="-13981" r="-13981"/>
          <a:stretch>
            <a:fillRect/>
          </a:stretch>
        </p:blipFill>
        <p:spPr>
          <a:xfrm>
            <a:off x="457200" y="891474"/>
            <a:ext cx="8147248" cy="5417845"/>
          </a:xfrm>
        </p:spPr>
      </p:pic>
    </p:spTree>
    <p:extLst>
      <p:ext uri="{BB962C8B-B14F-4D97-AF65-F5344CB8AC3E}">
        <p14:creationId xmlns:p14="http://schemas.microsoft.com/office/powerpoint/2010/main" val="15192346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 Case Analysis </a:t>
            </a:r>
            <a:r>
              <a:rPr lang="it-IT" sz="2600" i="1" dirty="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Registration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dirty="0" err="1" smtClean="0">
                <a:latin typeface="Times New Roman" panose="02020603050405020304" pitchFamily="18" charset="0"/>
                <a:cs typeface="Times New Roman" panose="02020603050405020304" pitchFamily="18" charset="0"/>
              </a:rPr>
              <a:t>Actor</a:t>
            </a:r>
            <a:r>
              <a:rPr lang="it-IT" sz="2200" dirty="0" smtClean="0">
                <a:latin typeface="Times New Roman" panose="02020603050405020304" pitchFamily="18" charset="0"/>
                <a:cs typeface="Times New Roman" panose="02020603050405020304" pitchFamily="18" charset="0"/>
              </a:rPr>
              <a:t>: Guest;</a:t>
            </a:r>
          </a:p>
          <a:p>
            <a:pPr marL="0" indent="0">
              <a:buNone/>
            </a:pPr>
            <a:endParaRPr lang="it-IT" sz="1400" dirty="0" smtClean="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Input </a:t>
            </a:r>
            <a:r>
              <a:rPr lang="it-IT" sz="2200" dirty="0" err="1">
                <a:latin typeface="Times New Roman" panose="02020603050405020304" pitchFamily="18" charset="0"/>
                <a:cs typeface="Times New Roman" panose="02020603050405020304" pitchFamily="18" charset="0"/>
              </a:rPr>
              <a:t>c</a:t>
            </a:r>
            <a:r>
              <a:rPr lang="it-IT" sz="2200" dirty="0" err="1" smtClean="0">
                <a:latin typeface="Times New Roman" panose="02020603050405020304" pitchFamily="18" charset="0"/>
                <a:cs typeface="Times New Roman" panose="02020603050405020304" pitchFamily="18" charset="0"/>
              </a:rPr>
              <a:t>onditions</a:t>
            </a:r>
            <a:r>
              <a:rPr lang="it-IT" sz="2200" dirty="0" smtClean="0">
                <a:latin typeface="Times New Roman" panose="02020603050405020304" pitchFamily="18" charset="0"/>
                <a:cs typeface="Times New Roman" panose="02020603050405020304" pitchFamily="18" charset="0"/>
              </a:rPr>
              <a:t>: a Guest </a:t>
            </a:r>
            <a:r>
              <a:rPr lang="it-IT" sz="2200" dirty="0" err="1" smtClean="0">
                <a:latin typeface="Times New Roman" panose="02020603050405020304" pitchFamily="18" charset="0"/>
                <a:cs typeface="Times New Roman" panose="02020603050405020304" pitchFamily="18" charset="0"/>
              </a:rPr>
              <a:t>chooses</a:t>
            </a:r>
            <a:r>
              <a:rPr lang="it-IT" sz="2200" dirty="0" smtClean="0">
                <a:latin typeface="Times New Roman" panose="02020603050405020304" pitchFamily="18" charset="0"/>
                <a:cs typeface="Times New Roman" panose="02020603050405020304" pitchFamily="18" charset="0"/>
              </a:rPr>
              <a:t> to </a:t>
            </a:r>
            <a:r>
              <a:rPr lang="it-IT" sz="2200" dirty="0" err="1" smtClean="0">
                <a:latin typeface="Times New Roman" panose="02020603050405020304" pitchFamily="18" charset="0"/>
                <a:cs typeface="Times New Roman" panose="02020603050405020304" pitchFamily="18" charset="0"/>
              </a:rPr>
              <a:t>sign</a:t>
            </a:r>
            <a:r>
              <a:rPr lang="it-IT" sz="2200" dirty="0" smtClean="0">
                <a:latin typeface="Times New Roman" panose="02020603050405020304" pitchFamily="18" charset="0"/>
                <a:cs typeface="Times New Roman" panose="02020603050405020304" pitchFamily="18" charset="0"/>
              </a:rPr>
              <a:t> up;</a:t>
            </a:r>
          </a:p>
          <a:p>
            <a:pPr marL="0" indent="0">
              <a:buNone/>
            </a:pPr>
            <a:endParaRPr lang="it-IT" sz="1400" dirty="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Output </a:t>
            </a:r>
            <a:r>
              <a:rPr lang="it-IT" sz="2200" dirty="0" err="1" smtClean="0">
                <a:latin typeface="Times New Roman" panose="02020603050405020304" pitchFamily="18" charset="0"/>
                <a:cs typeface="Times New Roman" panose="02020603050405020304" pitchFamily="18" charset="0"/>
              </a:rPr>
              <a:t>conditions</a:t>
            </a:r>
            <a:r>
              <a:rPr lang="it-IT" sz="2200" dirty="0" smtClean="0">
                <a:latin typeface="Times New Roman" panose="02020603050405020304" pitchFamily="18" charset="0"/>
                <a:cs typeface="Times New Roman" panose="02020603050405020304" pitchFamily="18" charset="0"/>
              </a:rPr>
              <a:t>: The Guest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granted</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access</a:t>
            </a:r>
            <a:r>
              <a:rPr lang="it-IT" sz="2200" dirty="0" smtClean="0">
                <a:latin typeface="Times New Roman" panose="02020603050405020304" pitchFamily="18" charset="0"/>
                <a:cs typeface="Times New Roman" panose="02020603050405020304" pitchFamily="18" charset="0"/>
              </a:rPr>
              <a:t> to a </a:t>
            </a:r>
            <a:r>
              <a:rPr lang="it-IT" sz="2200" dirty="0">
                <a:latin typeface="Times New Roman" panose="02020603050405020304" pitchFamily="18" charset="0"/>
                <a:cs typeface="Times New Roman" panose="02020603050405020304" pitchFamily="18" charset="0"/>
              </a:rPr>
              <a:t>U</a:t>
            </a:r>
            <a:r>
              <a:rPr lang="it-IT" sz="2200" dirty="0" smtClean="0">
                <a:latin typeface="Times New Roman" panose="02020603050405020304" pitchFamily="18" charset="0"/>
                <a:cs typeface="Times New Roman" panose="02020603050405020304" pitchFamily="18" charset="0"/>
              </a:rPr>
              <a:t>ser account; </a:t>
            </a:r>
          </a:p>
          <a:p>
            <a:pPr marL="0" indent="0">
              <a:buNone/>
            </a:pPr>
            <a:endParaRPr lang="it-IT" sz="1400" dirty="0" smtClean="0">
              <a:latin typeface="Times New Roman" panose="02020603050405020304" pitchFamily="18" charset="0"/>
              <a:cs typeface="Times New Roman" panose="02020603050405020304" pitchFamily="18" charset="0"/>
            </a:endParaRPr>
          </a:p>
          <a:p>
            <a:pPr marL="0" indent="0">
              <a:buNone/>
            </a:pPr>
            <a:r>
              <a:rPr lang="it-IT" sz="2200" dirty="0" err="1" smtClean="0">
                <a:latin typeface="Times New Roman" panose="02020603050405020304" pitchFamily="18" charset="0"/>
                <a:cs typeface="Times New Roman" panose="02020603050405020304" pitchFamily="18" charset="0"/>
              </a:rPr>
              <a:t>Events</a:t>
            </a:r>
            <a:r>
              <a:rPr lang="it-IT" sz="2200" dirty="0" smtClean="0">
                <a:latin typeface="Times New Roman" panose="02020603050405020304" pitchFamily="18" charset="0"/>
                <a:cs typeface="Times New Roman" panose="02020603050405020304" pitchFamily="18" charset="0"/>
              </a:rPr>
              <a:t> flow:</a:t>
            </a:r>
          </a:p>
          <a:p>
            <a:r>
              <a:rPr lang="it-IT" sz="2200" dirty="0" smtClean="0">
                <a:latin typeface="Times New Roman" panose="02020603050405020304" pitchFamily="18" charset="0"/>
                <a:cs typeface="Times New Roman" panose="02020603050405020304" pitchFamily="18" charset="0"/>
              </a:rPr>
              <a:t>The Guest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brought</a:t>
            </a:r>
            <a:r>
              <a:rPr lang="it-IT" sz="2200" dirty="0" smtClean="0">
                <a:latin typeface="Times New Roman" panose="02020603050405020304" pitchFamily="18" charset="0"/>
                <a:cs typeface="Times New Roman" panose="02020603050405020304" pitchFamily="18" charset="0"/>
              </a:rPr>
              <a:t> to a page </a:t>
            </a:r>
            <a:r>
              <a:rPr lang="it-IT" sz="2200" dirty="0" err="1" smtClean="0">
                <a:latin typeface="Times New Roman" panose="02020603050405020304" pitchFamily="18" charset="0"/>
                <a:cs typeface="Times New Roman" panose="02020603050405020304" pitchFamily="18" charset="0"/>
              </a:rPr>
              <a:t>that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contains</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registration</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form</a:t>
            </a:r>
            <a:r>
              <a:rPr lang="it-IT" sz="2200" dirty="0">
                <a:latin typeface="Times New Roman" panose="02020603050405020304" pitchFamily="18" charset="0"/>
                <a:cs typeface="Times New Roman" panose="02020603050405020304" pitchFamily="18" charset="0"/>
              </a:rPr>
              <a:t>;</a:t>
            </a:r>
            <a:endParaRPr lang="it-IT" sz="2200" dirty="0" smtClean="0">
              <a:latin typeface="Times New Roman" panose="02020603050405020304" pitchFamily="18" charset="0"/>
              <a:cs typeface="Times New Roman" panose="02020603050405020304" pitchFamily="18" charset="0"/>
            </a:endParaRPr>
          </a:p>
          <a:p>
            <a:r>
              <a:rPr lang="it-IT" sz="2200" dirty="0" err="1" smtClean="0">
                <a:latin typeface="Times New Roman" panose="02020603050405020304" pitchFamily="18" charset="0"/>
                <a:cs typeface="Times New Roman" panose="02020603050405020304" pitchFamily="18" charset="0"/>
              </a:rPr>
              <a:t>Filling</a:t>
            </a:r>
            <a:r>
              <a:rPr lang="it-IT" sz="2200" dirty="0" smtClean="0">
                <a:latin typeface="Times New Roman" panose="02020603050405020304" pitchFamily="18" charset="0"/>
                <a:cs typeface="Times New Roman" panose="02020603050405020304" pitchFamily="18" charset="0"/>
              </a:rPr>
              <a:t> in the </a:t>
            </a:r>
            <a:r>
              <a:rPr lang="it-IT" sz="2200" dirty="0" err="1" smtClean="0">
                <a:latin typeface="Times New Roman" panose="02020603050405020304" pitchFamily="18" charset="0"/>
                <a:cs typeface="Times New Roman" panose="02020603050405020304" pitchFamily="18" charset="0"/>
              </a:rPr>
              <a:t>form’s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fields</a:t>
            </a:r>
            <a:r>
              <a:rPr lang="it-IT" sz="2200" dirty="0" smtClean="0">
                <a:latin typeface="Times New Roman" panose="02020603050405020304" pitchFamily="18" charset="0"/>
                <a:cs typeface="Times New Roman" panose="02020603050405020304" pitchFamily="18" charset="0"/>
              </a:rPr>
              <a:t> with an username and a password;</a:t>
            </a:r>
          </a:p>
          <a:p>
            <a:r>
              <a:rPr lang="it-IT" sz="2200" dirty="0" smtClean="0">
                <a:latin typeface="Times New Roman" panose="02020603050405020304" pitchFamily="18" charset="0"/>
                <a:cs typeface="Times New Roman" panose="02020603050405020304" pitchFamily="18" charset="0"/>
              </a:rPr>
              <a:t>The </a:t>
            </a:r>
            <a:r>
              <a:rPr lang="it-IT" sz="2200" dirty="0" err="1" smtClean="0">
                <a:latin typeface="Times New Roman" panose="02020603050405020304" pitchFamily="18" charset="0"/>
                <a:cs typeface="Times New Roman" panose="02020603050405020304" pitchFamily="18" charset="0"/>
              </a:rPr>
              <a:t>system</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tries</a:t>
            </a:r>
            <a:r>
              <a:rPr lang="it-IT" sz="2200" dirty="0" smtClean="0">
                <a:latin typeface="Times New Roman" panose="02020603050405020304" pitchFamily="18" charset="0"/>
                <a:cs typeface="Times New Roman" panose="02020603050405020304" pitchFamily="18" charset="0"/>
              </a:rPr>
              <a:t> to update </a:t>
            </a:r>
            <a:r>
              <a:rPr lang="it-IT" sz="2200" dirty="0" err="1" smtClean="0">
                <a:latin typeface="Times New Roman" panose="02020603050405020304" pitchFamily="18" charset="0"/>
                <a:cs typeface="Times New Roman" panose="02020603050405020304" pitchFamily="18" charset="0"/>
              </a:rPr>
              <a:t>its</a:t>
            </a:r>
            <a:r>
              <a:rPr lang="it-IT" sz="2200" dirty="0" smtClean="0">
                <a:latin typeface="Times New Roman" panose="02020603050405020304" pitchFamily="18" charset="0"/>
                <a:cs typeface="Times New Roman" panose="02020603050405020304" pitchFamily="18" charset="0"/>
              </a:rPr>
              <a:t> database with </a:t>
            </a:r>
            <a:r>
              <a:rPr lang="it-IT" sz="2200" dirty="0" err="1" smtClean="0">
                <a:latin typeface="Times New Roman" panose="02020603050405020304" pitchFamily="18" charset="0"/>
                <a:cs typeface="Times New Roman" panose="02020603050405020304" pitchFamily="18" charset="0"/>
              </a:rPr>
              <a:t>these</a:t>
            </a:r>
            <a:r>
              <a:rPr lang="it-IT" sz="2200" dirty="0" smtClean="0">
                <a:latin typeface="Times New Roman" panose="02020603050405020304" pitchFamily="18" charset="0"/>
                <a:cs typeface="Times New Roman" panose="02020603050405020304" pitchFamily="18" charset="0"/>
              </a:rPr>
              <a:t> new data;</a:t>
            </a:r>
          </a:p>
          <a:p>
            <a:r>
              <a:rPr lang="it-IT" sz="2200" dirty="0" err="1" smtClean="0">
                <a:latin typeface="Times New Roman" panose="02020603050405020304" pitchFamily="18" charset="0"/>
                <a:cs typeface="Times New Roman" panose="02020603050405020304" pitchFamily="18" charset="0"/>
              </a:rPr>
              <a:t>If</a:t>
            </a:r>
            <a:r>
              <a:rPr lang="it-IT" sz="2200" dirty="0" smtClean="0">
                <a:latin typeface="Times New Roman" panose="02020603050405020304" pitchFamily="18" charset="0"/>
                <a:cs typeface="Times New Roman" panose="02020603050405020304" pitchFamily="18" charset="0"/>
              </a:rPr>
              <a:t> so Guest can login the </a:t>
            </a:r>
            <a:r>
              <a:rPr lang="it-IT" sz="2200" dirty="0" err="1" smtClean="0">
                <a:latin typeface="Times New Roman" panose="02020603050405020304" pitchFamily="18" charset="0"/>
                <a:cs typeface="Times New Roman" panose="02020603050405020304" pitchFamily="18" charset="0"/>
              </a:rPr>
              <a:t>system</a:t>
            </a:r>
            <a:r>
              <a:rPr lang="it-IT" sz="2200" dirty="0" smtClean="0">
                <a:latin typeface="Times New Roman" panose="02020603050405020304" pitchFamily="18" charset="0"/>
                <a:cs typeface="Times New Roman" panose="02020603050405020304" pitchFamily="18" charset="0"/>
              </a:rPr>
              <a:t> with </a:t>
            </a:r>
            <a:r>
              <a:rPr lang="it-IT" sz="2200" dirty="0" err="1" smtClean="0">
                <a:latin typeface="Times New Roman" panose="02020603050405020304" pitchFamily="18" charset="0"/>
                <a:cs typeface="Times New Roman" panose="02020603050405020304" pitchFamily="18" charset="0"/>
              </a:rPr>
              <a:t>his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own</a:t>
            </a:r>
            <a:r>
              <a:rPr lang="it-IT" sz="2200" dirty="0" smtClean="0">
                <a:latin typeface="Times New Roman" panose="02020603050405020304" pitchFamily="18" charset="0"/>
                <a:cs typeface="Times New Roman" panose="02020603050405020304" pitchFamily="18" charset="0"/>
              </a:rPr>
              <a:t> account. </a:t>
            </a:r>
            <a:r>
              <a:rPr lang="it-IT" sz="2200" dirty="0" err="1" smtClean="0">
                <a:latin typeface="Times New Roman" panose="02020603050405020304" pitchFamily="18" charset="0"/>
                <a:cs typeface="Times New Roman" panose="02020603050405020304" pitchFamily="18" charset="0"/>
              </a:rPr>
              <a:t>Otherwise</a:t>
            </a:r>
            <a:r>
              <a:rPr lang="it-IT" sz="2200" dirty="0" smtClean="0">
                <a:latin typeface="Times New Roman" panose="02020603050405020304" pitchFamily="18" charset="0"/>
                <a:cs typeface="Times New Roman" panose="02020603050405020304" pitchFamily="18" charset="0"/>
              </a:rPr>
              <a:t> in case of </a:t>
            </a:r>
            <a:r>
              <a:rPr lang="it-IT" sz="2200" dirty="0" err="1" smtClean="0">
                <a:latin typeface="Times New Roman" panose="02020603050405020304" pitchFamily="18" charset="0"/>
                <a:cs typeface="Times New Roman" panose="02020603050405020304" pitchFamily="18" charset="0"/>
              </a:rPr>
              <a:t>any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error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has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arised</a:t>
            </a:r>
            <a:r>
              <a:rPr lang="it-IT" sz="2200" dirty="0" smtClean="0">
                <a:latin typeface="Times New Roman" panose="02020603050405020304" pitchFamily="18" charset="0"/>
                <a:cs typeface="Times New Roman" panose="02020603050405020304" pitchFamily="18" charset="0"/>
              </a:rPr>
              <a:t>, he </a:t>
            </a:r>
            <a:r>
              <a:rPr lang="it-IT" sz="2200" dirty="0" err="1" smtClean="0">
                <a:latin typeface="Times New Roman" panose="02020603050405020304" pitchFamily="18" charset="0"/>
                <a:cs typeface="Times New Roman" panose="02020603050405020304" pitchFamily="18" charset="0"/>
              </a:rPr>
              <a:t>has</a:t>
            </a:r>
            <a:r>
              <a:rPr lang="it-IT" sz="2200" dirty="0" smtClean="0">
                <a:latin typeface="Times New Roman" panose="02020603050405020304" pitchFamily="18" charset="0"/>
                <a:cs typeface="Times New Roman" panose="02020603050405020304" pitchFamily="18" charset="0"/>
              </a:rPr>
              <a:t> to </a:t>
            </a:r>
            <a:r>
              <a:rPr lang="it-IT" sz="2200" dirty="0" err="1" smtClean="0">
                <a:latin typeface="Times New Roman" panose="02020603050405020304" pitchFamily="18" charset="0"/>
                <a:cs typeface="Times New Roman" panose="02020603050405020304" pitchFamily="18" charset="0"/>
              </a:rPr>
              <a:t>repeat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this</a:t>
            </a:r>
            <a:r>
              <a:rPr lang="it-IT" sz="2200" dirty="0" smtClean="0">
                <a:latin typeface="Times New Roman" panose="02020603050405020304" pitchFamily="18" charset="0"/>
                <a:cs typeface="Times New Roman" panose="02020603050405020304" pitchFamily="18" charset="0"/>
              </a:rPr>
              <a:t> procedure.</a:t>
            </a: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13162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 Case Analysis – </a:t>
            </a:r>
            <a:r>
              <a:rPr lang="it-IT" sz="2600" i="1" dirty="0" err="1" smtClean="0">
                <a:latin typeface="Times New Roman" panose="02020603050405020304" pitchFamily="18" charset="0"/>
                <a:cs typeface="Times New Roman" panose="02020603050405020304" pitchFamily="18" charset="0"/>
              </a:rPr>
              <a:t>Event</a:t>
            </a:r>
            <a:r>
              <a:rPr lang="it-IT" sz="2600" i="1" dirty="0" smtClean="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Creation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dirty="0" err="1" smtClean="0">
                <a:latin typeface="Times New Roman" panose="02020603050405020304" pitchFamily="18" charset="0"/>
                <a:cs typeface="Times New Roman" panose="02020603050405020304" pitchFamily="18" charset="0"/>
              </a:rPr>
              <a:t>Actor</a:t>
            </a:r>
            <a:r>
              <a:rPr lang="it-IT" sz="2200" dirty="0" smtClean="0">
                <a:latin typeface="Times New Roman" panose="02020603050405020304" pitchFamily="18" charset="0"/>
                <a:cs typeface="Times New Roman" panose="02020603050405020304" pitchFamily="18" charset="0"/>
              </a:rPr>
              <a:t>: User;</a:t>
            </a:r>
          </a:p>
          <a:p>
            <a:pPr marL="0" indent="0">
              <a:buNone/>
            </a:pPr>
            <a:endParaRPr lang="it-IT" sz="1400" dirty="0" smtClean="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Input </a:t>
            </a:r>
            <a:r>
              <a:rPr lang="it-IT" sz="2200" dirty="0" err="1">
                <a:latin typeface="Times New Roman" panose="02020603050405020304" pitchFamily="18" charset="0"/>
                <a:cs typeface="Times New Roman" panose="02020603050405020304" pitchFamily="18" charset="0"/>
              </a:rPr>
              <a:t>c</a:t>
            </a:r>
            <a:r>
              <a:rPr lang="it-IT" sz="2200" dirty="0" err="1" smtClean="0">
                <a:latin typeface="Times New Roman" panose="02020603050405020304" pitchFamily="18" charset="0"/>
                <a:cs typeface="Times New Roman" panose="02020603050405020304" pitchFamily="18" charset="0"/>
              </a:rPr>
              <a:t>onditions</a:t>
            </a:r>
            <a:r>
              <a:rPr lang="it-IT" sz="2200" dirty="0" smtClean="0">
                <a:latin typeface="Times New Roman" panose="02020603050405020304" pitchFamily="18" charset="0"/>
                <a:cs typeface="Times New Roman" panose="02020603050405020304" pitchFamily="18" charset="0"/>
              </a:rPr>
              <a:t>: The User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already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logged</a:t>
            </a:r>
            <a:r>
              <a:rPr lang="it-IT" sz="2200" dirty="0" smtClean="0">
                <a:latin typeface="Times New Roman" panose="02020603050405020304" pitchFamily="18" charset="0"/>
                <a:cs typeface="Times New Roman" panose="02020603050405020304" pitchFamily="18" charset="0"/>
              </a:rPr>
              <a:t> in the </a:t>
            </a:r>
            <a:r>
              <a:rPr lang="it-IT" sz="2200" dirty="0" err="1" smtClean="0">
                <a:latin typeface="Times New Roman" panose="02020603050405020304" pitchFamily="18" charset="0"/>
                <a:cs typeface="Times New Roman" panose="02020603050405020304" pitchFamily="18" charset="0"/>
              </a:rPr>
              <a:t>system</a:t>
            </a:r>
            <a:r>
              <a:rPr lang="it-IT" sz="2200" dirty="0" smtClean="0">
                <a:latin typeface="Times New Roman" panose="02020603050405020304" pitchFamily="18" charset="0"/>
                <a:cs typeface="Times New Roman" panose="02020603050405020304" pitchFamily="18" charset="0"/>
              </a:rPr>
              <a:t>;</a:t>
            </a:r>
          </a:p>
          <a:p>
            <a:pPr marL="0" indent="0">
              <a:buNone/>
            </a:pPr>
            <a:endParaRPr lang="it-IT" sz="1400" dirty="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Output </a:t>
            </a:r>
            <a:r>
              <a:rPr lang="it-IT" sz="2200" dirty="0" err="1" smtClean="0">
                <a:latin typeface="Times New Roman" panose="02020603050405020304" pitchFamily="18" charset="0"/>
                <a:cs typeface="Times New Roman" panose="02020603050405020304" pitchFamily="18" charset="0"/>
              </a:rPr>
              <a:t>conditions</a:t>
            </a:r>
            <a:r>
              <a:rPr lang="it-IT" sz="2200" dirty="0" smtClean="0">
                <a:latin typeface="Times New Roman" panose="02020603050405020304" pitchFamily="18" charset="0"/>
                <a:cs typeface="Times New Roman" panose="02020603050405020304" pitchFamily="18" charset="0"/>
              </a:rPr>
              <a:t>: His </a:t>
            </a:r>
            <a:r>
              <a:rPr lang="it-IT" sz="2200" dirty="0" err="1" smtClean="0">
                <a:latin typeface="Times New Roman" panose="02020603050405020304" pitchFamily="18" charset="0"/>
                <a:cs typeface="Times New Roman" panose="02020603050405020304" pitchFamily="18" charset="0"/>
              </a:rPr>
              <a:t>calendar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contains</a:t>
            </a:r>
            <a:r>
              <a:rPr lang="it-IT" sz="2200" dirty="0" smtClean="0">
                <a:latin typeface="Times New Roman" panose="02020603050405020304" pitchFamily="18" charset="0"/>
                <a:cs typeface="Times New Roman" panose="02020603050405020304" pitchFamily="18" charset="0"/>
              </a:rPr>
              <a:t> the just </a:t>
            </a:r>
            <a:r>
              <a:rPr lang="it-IT" sz="2200" dirty="0" err="1" smtClean="0">
                <a:latin typeface="Times New Roman" panose="02020603050405020304" pitchFamily="18" charset="0"/>
                <a:cs typeface="Times New Roman" panose="02020603050405020304" pitchFamily="18" charset="0"/>
              </a:rPr>
              <a:t>created</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event</a:t>
            </a:r>
            <a:r>
              <a:rPr lang="it-IT" sz="2200" dirty="0" smtClean="0">
                <a:latin typeface="Times New Roman" panose="02020603050405020304" pitchFamily="18" charset="0"/>
                <a:cs typeface="Times New Roman" panose="02020603050405020304" pitchFamily="18" charset="0"/>
              </a:rPr>
              <a:t>;</a:t>
            </a:r>
          </a:p>
          <a:p>
            <a:pPr marL="0" indent="0">
              <a:buNone/>
            </a:pPr>
            <a:endParaRPr lang="it-IT" sz="1400" dirty="0">
              <a:latin typeface="Times New Roman" panose="02020603050405020304" pitchFamily="18" charset="0"/>
              <a:cs typeface="Times New Roman" panose="02020603050405020304" pitchFamily="18" charset="0"/>
            </a:endParaRPr>
          </a:p>
          <a:p>
            <a:pPr marL="0" indent="0">
              <a:buNone/>
            </a:pPr>
            <a:r>
              <a:rPr lang="it-IT" sz="2200" dirty="0" err="1" smtClean="0">
                <a:latin typeface="Times New Roman" panose="02020603050405020304" pitchFamily="18" charset="0"/>
                <a:cs typeface="Times New Roman" panose="02020603050405020304" pitchFamily="18" charset="0"/>
              </a:rPr>
              <a:t>Events</a:t>
            </a:r>
            <a:r>
              <a:rPr lang="it-IT" sz="2200" dirty="0" smtClean="0">
                <a:latin typeface="Times New Roman" panose="02020603050405020304" pitchFamily="18" charset="0"/>
                <a:cs typeface="Times New Roman" panose="02020603050405020304" pitchFamily="18" charset="0"/>
              </a:rPr>
              <a:t> flow: </a:t>
            </a:r>
          </a:p>
          <a:p>
            <a:r>
              <a:rPr lang="it-IT" sz="2200" dirty="0" smtClean="0">
                <a:latin typeface="Times New Roman" panose="02020603050405020304" pitchFamily="18" charset="0"/>
                <a:cs typeface="Times New Roman" panose="02020603050405020304" pitchFamily="18" charset="0"/>
              </a:rPr>
              <a:t>The User </a:t>
            </a:r>
            <a:r>
              <a:rPr lang="it-IT" sz="2200" dirty="0" err="1" smtClean="0">
                <a:latin typeface="Times New Roman" panose="02020603050405020304" pitchFamily="18" charset="0"/>
                <a:cs typeface="Times New Roman" panose="02020603050405020304" pitchFamily="18" charset="0"/>
              </a:rPr>
              <a:t>starts</a:t>
            </a:r>
            <a:r>
              <a:rPr lang="it-IT" sz="2200" dirty="0" smtClean="0">
                <a:latin typeface="Times New Roman" panose="02020603050405020304" pitchFamily="18" charset="0"/>
                <a:cs typeface="Times New Roman" panose="02020603050405020304" pitchFamily="18" charset="0"/>
              </a:rPr>
              <a:t> to create a new </a:t>
            </a:r>
            <a:r>
              <a:rPr lang="it-IT" sz="2200" dirty="0" err="1" smtClean="0">
                <a:latin typeface="Times New Roman" panose="02020603050405020304" pitchFamily="18" charset="0"/>
                <a:cs typeface="Times New Roman" panose="02020603050405020304" pitchFamily="18" charset="0"/>
              </a:rPr>
              <a:t>event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thanks</a:t>
            </a:r>
            <a:r>
              <a:rPr lang="it-IT" sz="2200" dirty="0" smtClean="0">
                <a:latin typeface="Times New Roman" panose="02020603050405020304" pitchFamily="18" charset="0"/>
                <a:cs typeface="Times New Roman" panose="02020603050405020304" pitchFamily="18" charset="0"/>
              </a:rPr>
              <a:t> to the </a:t>
            </a:r>
            <a:r>
              <a:rPr lang="it-IT" sz="2200" dirty="0" err="1" smtClean="0">
                <a:latin typeface="Times New Roman" panose="02020603050405020304" pitchFamily="18" charset="0"/>
                <a:cs typeface="Times New Roman" panose="02020603050405020304" pitchFamily="18" charset="0"/>
              </a:rPr>
              <a:t>topbar</a:t>
            </a:r>
            <a:r>
              <a:rPr lang="it-IT" sz="2200" dirty="0">
                <a:latin typeface="Times New Roman" panose="02020603050405020304" pitchFamily="18" charset="0"/>
                <a:cs typeface="Times New Roman" panose="02020603050405020304" pitchFamily="18" charset="0"/>
              </a:rPr>
              <a:t>;</a:t>
            </a:r>
            <a:endParaRPr lang="it-IT" sz="2200" dirty="0" smtClean="0">
              <a:latin typeface="Times New Roman" panose="02020603050405020304" pitchFamily="18" charset="0"/>
              <a:cs typeface="Times New Roman" panose="02020603050405020304" pitchFamily="18" charset="0"/>
            </a:endParaRPr>
          </a:p>
          <a:p>
            <a:r>
              <a:rPr lang="it-IT" sz="2200" dirty="0" smtClean="0">
                <a:latin typeface="Times New Roman" panose="02020603050405020304" pitchFamily="18" charset="0"/>
                <a:cs typeface="Times New Roman" panose="02020603050405020304" pitchFamily="18" charset="0"/>
              </a:rPr>
              <a:t>The </a:t>
            </a:r>
            <a:r>
              <a:rPr lang="it-IT" sz="2200" dirty="0" err="1" smtClean="0">
                <a:latin typeface="Times New Roman" panose="02020603050405020304" pitchFamily="18" charset="0"/>
                <a:cs typeface="Times New Roman" panose="02020603050405020304" pitchFamily="18" charset="0"/>
              </a:rPr>
              <a:t>system</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provides</a:t>
            </a:r>
            <a:r>
              <a:rPr lang="it-IT" sz="2200" dirty="0" smtClean="0">
                <a:latin typeface="Times New Roman" panose="02020603050405020304" pitchFamily="18" charset="0"/>
                <a:cs typeface="Times New Roman" panose="02020603050405020304" pitchFamily="18" charset="0"/>
              </a:rPr>
              <a:t> a new </a:t>
            </a:r>
            <a:r>
              <a:rPr lang="it-IT" sz="2200" dirty="0" err="1" smtClean="0">
                <a:latin typeface="Times New Roman" panose="02020603050405020304" pitchFamily="18" charset="0"/>
                <a:cs typeface="Times New Roman" panose="02020603050405020304" pitchFamily="18" charset="0"/>
              </a:rPr>
              <a:t>form</a:t>
            </a:r>
            <a:r>
              <a:rPr lang="it-IT" sz="2200" dirty="0" smtClean="0">
                <a:latin typeface="Times New Roman" panose="02020603050405020304" pitchFamily="18" charset="0"/>
                <a:cs typeface="Times New Roman" panose="02020603050405020304" pitchFamily="18" charset="0"/>
              </a:rPr>
              <a:t>, and the User </a:t>
            </a:r>
            <a:r>
              <a:rPr lang="it-IT" sz="2200" dirty="0" err="1" smtClean="0">
                <a:latin typeface="Times New Roman" panose="02020603050405020304" pitchFamily="18" charset="0"/>
                <a:cs typeface="Times New Roman" panose="02020603050405020304" pitchFamily="18" charset="0"/>
              </a:rPr>
              <a:t>has</a:t>
            </a:r>
            <a:r>
              <a:rPr lang="it-IT" sz="2200" dirty="0" smtClean="0">
                <a:latin typeface="Times New Roman" panose="02020603050405020304" pitchFamily="18" charset="0"/>
                <a:cs typeface="Times New Roman" panose="02020603050405020304" pitchFamily="18" charset="0"/>
              </a:rPr>
              <a:t> to </a:t>
            </a:r>
            <a:r>
              <a:rPr lang="it-IT" sz="2200" dirty="0" err="1" smtClean="0">
                <a:latin typeface="Times New Roman" panose="02020603050405020304" pitchFamily="18" charset="0"/>
                <a:cs typeface="Times New Roman" panose="02020603050405020304" pitchFamily="18" charset="0"/>
              </a:rPr>
              <a:t>fill</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fields</a:t>
            </a:r>
            <a:r>
              <a:rPr lang="it-IT" sz="2200" dirty="0" smtClean="0">
                <a:latin typeface="Times New Roman" panose="02020603050405020304" pitchFamily="18" charset="0"/>
                <a:cs typeface="Times New Roman" panose="02020603050405020304" pitchFamily="18" charset="0"/>
              </a:rPr>
              <a:t> with the information </a:t>
            </a:r>
            <a:r>
              <a:rPr lang="it-IT" sz="2200" dirty="0" err="1" smtClean="0">
                <a:latin typeface="Times New Roman" panose="02020603050405020304" pitchFamily="18" charset="0"/>
                <a:cs typeface="Times New Roman" panose="02020603050405020304" pitchFamily="18" charset="0"/>
              </a:rPr>
              <a:t>about</a:t>
            </a:r>
            <a:r>
              <a:rPr lang="it-IT" sz="2200" dirty="0" smtClean="0">
                <a:latin typeface="Times New Roman" panose="02020603050405020304" pitchFamily="18" charset="0"/>
                <a:cs typeface="Times New Roman" panose="02020603050405020304" pitchFamily="18" charset="0"/>
              </a:rPr>
              <a:t> the new </a:t>
            </a:r>
            <a:r>
              <a:rPr lang="it-IT" sz="2200" dirty="0" err="1" smtClean="0">
                <a:latin typeface="Times New Roman" panose="02020603050405020304" pitchFamily="18" charset="0"/>
                <a:cs typeface="Times New Roman" panose="02020603050405020304" pitchFamily="18" charset="0"/>
              </a:rPr>
              <a:t>event</a:t>
            </a:r>
            <a:r>
              <a:rPr lang="it-IT" sz="2200" dirty="0">
                <a:latin typeface="Times New Roman" panose="02020603050405020304" pitchFamily="18" charset="0"/>
                <a:cs typeface="Times New Roman" panose="02020603050405020304" pitchFamily="18" charset="0"/>
              </a:rPr>
              <a:t>;</a:t>
            </a:r>
            <a:endParaRPr lang="it-IT" sz="2200" dirty="0" smtClean="0">
              <a:latin typeface="Times New Roman" panose="02020603050405020304" pitchFamily="18" charset="0"/>
              <a:cs typeface="Times New Roman" panose="02020603050405020304" pitchFamily="18" charset="0"/>
            </a:endParaRPr>
          </a:p>
          <a:p>
            <a:r>
              <a:rPr lang="it-IT" sz="2200" dirty="0" smtClean="0">
                <a:latin typeface="Times New Roman" panose="02020603050405020304" pitchFamily="18" charset="0"/>
                <a:cs typeface="Times New Roman" panose="02020603050405020304" pitchFamily="18" charset="0"/>
              </a:rPr>
              <a:t>Once the User </a:t>
            </a:r>
            <a:r>
              <a:rPr lang="it-IT" sz="2200" dirty="0" err="1" smtClean="0">
                <a:latin typeface="Times New Roman" panose="02020603050405020304" pitchFamily="18" charset="0"/>
                <a:cs typeface="Times New Roman" panose="02020603050405020304" pitchFamily="18" charset="0"/>
              </a:rPr>
              <a:t>confirms</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operation</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system</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does</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required</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checks</a:t>
            </a:r>
            <a:r>
              <a:rPr lang="it-IT" sz="2200" dirty="0" smtClean="0">
                <a:latin typeface="Times New Roman" panose="02020603050405020304" pitchFamily="18" charset="0"/>
                <a:cs typeface="Times New Roman" panose="02020603050405020304" pitchFamily="18" charset="0"/>
              </a:rPr>
              <a:t> and </a:t>
            </a:r>
            <a:r>
              <a:rPr lang="it-IT" sz="2200" dirty="0" err="1" smtClean="0">
                <a:latin typeface="Times New Roman" panose="02020603050405020304" pitchFamily="18" charset="0"/>
                <a:cs typeface="Times New Roman" panose="02020603050405020304" pitchFamily="18" charset="0"/>
              </a:rPr>
              <a:t>operations</a:t>
            </a:r>
            <a:r>
              <a:rPr lang="it-IT" sz="2200" dirty="0" smtClean="0">
                <a:latin typeface="Times New Roman" panose="02020603050405020304" pitchFamily="18" charset="0"/>
                <a:cs typeface="Times New Roman" panose="02020603050405020304" pitchFamily="18" charset="0"/>
              </a:rPr>
              <a:t> for the </a:t>
            </a:r>
            <a:r>
              <a:rPr lang="it-IT" sz="2200" dirty="0" err="1" smtClean="0">
                <a:latin typeface="Times New Roman" panose="02020603050405020304" pitchFamily="18" charset="0"/>
                <a:cs typeface="Times New Roman" panose="02020603050405020304" pitchFamily="18" charset="0"/>
              </a:rPr>
              <a:t>event</a:t>
            </a:r>
            <a:r>
              <a:rPr lang="it-IT" sz="2200" dirty="0">
                <a:latin typeface="Times New Roman" panose="02020603050405020304" pitchFamily="18" charset="0"/>
                <a:cs typeface="Times New Roman" panose="02020603050405020304" pitchFamily="18" charset="0"/>
              </a:rPr>
              <a:t>;</a:t>
            </a:r>
            <a:endParaRPr lang="it-IT" sz="2200" dirty="0" smtClean="0">
              <a:latin typeface="Times New Roman" panose="02020603050405020304" pitchFamily="18" charset="0"/>
              <a:cs typeface="Times New Roman" panose="02020603050405020304" pitchFamily="18" charset="0"/>
            </a:endParaRPr>
          </a:p>
          <a:p>
            <a:r>
              <a:rPr lang="it-IT" sz="2200" dirty="0" err="1" smtClean="0">
                <a:latin typeface="Times New Roman" panose="02020603050405020304" pitchFamily="18" charset="0"/>
                <a:cs typeface="Times New Roman" panose="02020603050405020304" pitchFamily="18" charset="0"/>
              </a:rPr>
              <a:t>If</a:t>
            </a:r>
            <a:r>
              <a:rPr lang="it-IT" sz="2200" dirty="0" smtClean="0">
                <a:latin typeface="Times New Roman" panose="02020603050405020304" pitchFamily="18" charset="0"/>
                <a:cs typeface="Times New Roman" panose="02020603050405020304" pitchFamily="18" charset="0"/>
              </a:rPr>
              <a:t> so the User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brought</a:t>
            </a:r>
            <a:r>
              <a:rPr lang="it-IT" sz="2200" dirty="0" smtClean="0">
                <a:latin typeface="Times New Roman" panose="02020603050405020304" pitchFamily="18" charset="0"/>
                <a:cs typeface="Times New Roman" panose="02020603050405020304" pitchFamily="18" charset="0"/>
              </a:rPr>
              <a:t> to the </a:t>
            </a:r>
            <a:r>
              <a:rPr lang="it-IT" sz="2200" dirty="0" err="1" smtClean="0">
                <a:latin typeface="Times New Roman" panose="02020603050405020304" pitchFamily="18" charset="0"/>
                <a:cs typeface="Times New Roman" panose="02020603050405020304" pitchFamily="18" charset="0"/>
              </a:rPr>
              <a:t>created</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event</a:t>
            </a:r>
            <a:r>
              <a:rPr lang="it-IT" sz="2200" dirty="0" smtClean="0">
                <a:latin typeface="Times New Roman" panose="02020603050405020304" pitchFamily="18" charset="0"/>
                <a:cs typeface="Times New Roman" panose="02020603050405020304" pitchFamily="18" charset="0"/>
              </a:rPr>
              <a:t> page, </a:t>
            </a:r>
            <a:r>
              <a:rPr lang="it-IT" sz="2200" dirty="0" err="1" smtClean="0">
                <a:latin typeface="Times New Roman" panose="02020603050405020304" pitchFamily="18" charset="0"/>
                <a:cs typeface="Times New Roman" panose="02020603050405020304" pitchFamily="18" charset="0"/>
              </a:rPr>
              <a:t>otherwise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if</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occurs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any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error</a:t>
            </a:r>
            <a:r>
              <a:rPr lang="it-IT" sz="2200" dirty="0" smtClean="0">
                <a:latin typeface="Times New Roman" panose="02020603050405020304" pitchFamily="18" charset="0"/>
                <a:cs typeface="Times New Roman" panose="02020603050405020304" pitchFamily="18" charset="0"/>
              </a:rPr>
              <a:t> the User can </a:t>
            </a:r>
            <a:r>
              <a:rPr lang="it-IT" sz="2200" dirty="0" err="1" smtClean="0">
                <a:latin typeface="Times New Roman" panose="02020603050405020304" pitchFamily="18" charset="0"/>
                <a:cs typeface="Times New Roman" panose="02020603050405020304" pitchFamily="18" charset="0"/>
              </a:rPr>
              <a:t>repeat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this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operation</a:t>
            </a:r>
            <a:r>
              <a:rPr lang="it-IT" sz="2200" dirty="0" smtClean="0">
                <a:latin typeface="Times New Roman" panose="02020603050405020304" pitchFamily="18" charset="0"/>
                <a:cs typeface="Times New Roman" panose="02020603050405020304" pitchFamily="18" charset="0"/>
              </a:rPr>
              <a:t>.</a:t>
            </a:r>
          </a:p>
          <a:p>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08961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ctrTitle"/>
          </p:nvPr>
        </p:nvSpPr>
        <p:spPr>
          <a:xfrm>
            <a:off x="685800" y="2132856"/>
            <a:ext cx="7772400" cy="1470025"/>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Design</a:t>
            </a:r>
            <a:endParaRPr lang="it-IT" sz="2600" i="1"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764704"/>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1759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Preliminary Notes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In our presentation we will reference other documents produced during the development of the project. Everything that we are going to reference, including the source code, can be found at:</a:t>
            </a:r>
          </a:p>
          <a:p>
            <a:pPr marL="0" indent="0">
              <a:buNone/>
            </a:pPr>
            <a:endParaRPr lang="it-IT" sz="2200" dirty="0">
              <a:latin typeface="Times New Roman" panose="02020603050405020304" pitchFamily="18" charset="0"/>
              <a:cs typeface="Times New Roman" panose="02020603050405020304" pitchFamily="18" charset="0"/>
            </a:endParaRPr>
          </a:p>
          <a:p>
            <a:pPr marL="0" indent="0" algn="ctr">
              <a:buNone/>
            </a:pPr>
            <a:r>
              <a:rPr lang="it-IT" sz="2200" dirty="0">
                <a:latin typeface="Times New Roman" panose="02020603050405020304" pitchFamily="18" charset="0"/>
                <a:cs typeface="Times New Roman" panose="02020603050405020304" pitchFamily="18" charset="0"/>
                <a:hlinkClick r:id="rId2"/>
              </a:rPr>
              <a:t>https://code.google.com/p/meteocal-bignoli-cella/</a:t>
            </a: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35665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err="1" smtClean="0">
                <a:latin typeface="Times New Roman" panose="02020603050405020304" pitchFamily="18" charset="0"/>
                <a:cs typeface="Times New Roman" panose="02020603050405020304" pitchFamily="18" charset="0"/>
              </a:rPr>
              <a:t>Architectural</a:t>
            </a:r>
            <a:r>
              <a:rPr lang="it-IT" sz="2600" i="1" dirty="0" smtClean="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Description</a:t>
            </a:r>
            <a:r>
              <a:rPr lang="it-IT" sz="2600" i="1" dirty="0" smtClean="0">
                <a:latin typeface="Times New Roman" panose="02020603050405020304" pitchFamily="18" charset="0"/>
                <a:cs typeface="Times New Roman" panose="02020603050405020304" pitchFamily="18" charset="0"/>
              </a:rPr>
              <a:t> – Sub Systems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dirty="0" smtClean="0">
                <a:latin typeface="Times New Roman" panose="02020603050405020304" pitchFamily="18" charset="0"/>
                <a:cs typeface="Times New Roman" panose="02020603050405020304" pitchFamily="18" charset="0"/>
              </a:rPr>
              <a:t>To </a:t>
            </a:r>
            <a:r>
              <a:rPr lang="it-IT" sz="2200" dirty="0" err="1" smtClean="0">
                <a:latin typeface="Times New Roman" panose="02020603050405020304" pitchFamily="18" charset="0"/>
                <a:cs typeface="Times New Roman" panose="02020603050405020304" pitchFamily="18" charset="0"/>
              </a:rPr>
              <a:t>better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define</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domains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involved</a:t>
            </a:r>
            <a:r>
              <a:rPr lang="it-IT" sz="2200" dirty="0" smtClean="0">
                <a:latin typeface="Times New Roman" panose="02020603050405020304" pitchFamily="18" charset="0"/>
                <a:cs typeface="Times New Roman" panose="02020603050405020304" pitchFamily="18" charset="0"/>
              </a:rPr>
              <a:t> in </a:t>
            </a:r>
            <a:r>
              <a:rPr lang="it-IT" sz="2200" dirty="0" err="1" smtClean="0">
                <a:latin typeface="Times New Roman" panose="02020603050405020304" pitchFamily="18" charset="0"/>
                <a:cs typeface="Times New Roman" panose="02020603050405020304" pitchFamily="18" charset="0"/>
              </a:rPr>
              <a:t>our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system</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we</a:t>
            </a:r>
            <a:r>
              <a:rPr lang="it-IT" sz="2200" dirty="0" smtClean="0">
                <a:latin typeface="Times New Roman" panose="02020603050405020304" pitchFamily="18" charset="0"/>
                <a:cs typeface="Times New Roman" panose="02020603050405020304" pitchFamily="18" charset="0"/>
              </a:rPr>
              <a:t> decide to report </a:t>
            </a:r>
            <a:r>
              <a:rPr lang="it-IT" sz="2200" dirty="0" err="1" smtClean="0">
                <a:latin typeface="Times New Roman" panose="02020603050405020304" pitchFamily="18" charset="0"/>
                <a:cs typeface="Times New Roman" panose="02020603050405020304" pitchFamily="18" charset="0"/>
              </a:rPr>
              <a:t>here</a:t>
            </a:r>
            <a:r>
              <a:rPr lang="it-IT" sz="2200" dirty="0" smtClean="0">
                <a:latin typeface="Times New Roman" panose="02020603050405020304" pitchFamily="18" charset="0"/>
                <a:cs typeface="Times New Roman" panose="02020603050405020304" pitchFamily="18" charset="0"/>
              </a:rPr>
              <a:t> a top-down </a:t>
            </a:r>
            <a:r>
              <a:rPr lang="it-IT" sz="2200" dirty="0" err="1" smtClean="0">
                <a:latin typeface="Times New Roman" panose="02020603050405020304" pitchFamily="18" charset="0"/>
                <a:cs typeface="Times New Roman" panose="02020603050405020304" pitchFamily="18" charset="0"/>
              </a:rPr>
              <a:t>approach</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that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will</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describe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at</a:t>
            </a:r>
            <a:r>
              <a:rPr lang="it-IT" sz="2200" dirty="0" smtClean="0">
                <a:latin typeface="Times New Roman" panose="02020603050405020304" pitchFamily="18" charset="0"/>
                <a:cs typeface="Times New Roman" panose="02020603050405020304" pitchFamily="18" charset="0"/>
              </a:rPr>
              <a:t> a </a:t>
            </a:r>
            <a:r>
              <a:rPr lang="it-IT" sz="2200" dirty="0" err="1" smtClean="0">
                <a:latin typeface="Times New Roman" panose="02020603050405020304" pitchFamily="18" charset="0"/>
                <a:cs typeface="Times New Roman" panose="02020603050405020304" pitchFamily="18" charset="0"/>
              </a:rPr>
              <a:t>hight-level</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subsystems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our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application</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based</a:t>
            </a:r>
            <a:r>
              <a:rPr lang="it-IT" sz="2200" dirty="0" smtClean="0">
                <a:latin typeface="Times New Roman" panose="02020603050405020304" pitchFamily="18" charset="0"/>
                <a:cs typeface="Times New Roman" panose="02020603050405020304" pitchFamily="18" charset="0"/>
              </a:rPr>
              <a:t> on, and </a:t>
            </a:r>
            <a:r>
              <a:rPr lang="it-IT" sz="2200" dirty="0" err="1" smtClean="0">
                <a:latin typeface="Times New Roman" panose="02020603050405020304" pitchFamily="18" charset="0"/>
                <a:cs typeface="Times New Roman" panose="02020603050405020304" pitchFamily="18" charset="0"/>
              </a:rPr>
              <a:t>their</a:t>
            </a:r>
            <a:r>
              <a:rPr lang="it-IT" sz="2200" dirty="0" smtClean="0">
                <a:latin typeface="Times New Roman" panose="02020603050405020304" pitchFamily="18" charset="0"/>
                <a:cs typeface="Times New Roman" panose="02020603050405020304" pitchFamily="18" charset="0"/>
              </a:rPr>
              <a:t> relation with the </a:t>
            </a:r>
            <a:r>
              <a:rPr lang="it-IT" sz="2200" dirty="0" err="1" smtClean="0">
                <a:latin typeface="Times New Roman" panose="02020603050405020304" pitchFamily="18" charset="0"/>
                <a:cs typeface="Times New Roman" panose="02020603050405020304" pitchFamily="18" charset="0"/>
              </a:rPr>
              <a:t>actors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interacting</a:t>
            </a:r>
            <a:r>
              <a:rPr lang="it-IT" sz="2200" dirty="0" smtClean="0">
                <a:latin typeface="Times New Roman" panose="02020603050405020304" pitchFamily="18" charset="0"/>
                <a:cs typeface="Times New Roman" panose="02020603050405020304" pitchFamily="18" charset="0"/>
              </a:rPr>
              <a:t> with the </a:t>
            </a:r>
            <a:r>
              <a:rPr lang="it-IT" sz="2200" dirty="0" err="1" smtClean="0">
                <a:latin typeface="Times New Roman" panose="02020603050405020304" pitchFamily="18" charset="0"/>
                <a:cs typeface="Times New Roman" panose="02020603050405020304" pitchFamily="18" charset="0"/>
              </a:rPr>
              <a:t>system</a:t>
            </a:r>
            <a:r>
              <a:rPr lang="it-IT" sz="2200" dirty="0" smtClean="0">
                <a:latin typeface="Times New Roman" panose="02020603050405020304" pitchFamily="18" charset="0"/>
                <a:cs typeface="Times New Roman" panose="02020603050405020304" pitchFamily="18" charset="0"/>
              </a:rPr>
              <a:t>.</a:t>
            </a: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Immagine 1" descr="functionalities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924944"/>
            <a:ext cx="8145381" cy="2668141"/>
          </a:xfrm>
          <a:prstGeom prst="rect">
            <a:avLst/>
          </a:prstGeom>
        </p:spPr>
      </p:pic>
    </p:spTree>
    <p:extLst>
      <p:ext uri="{BB962C8B-B14F-4D97-AF65-F5344CB8AC3E}">
        <p14:creationId xmlns:p14="http://schemas.microsoft.com/office/powerpoint/2010/main" val="21417217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err="1" smtClean="0">
                <a:latin typeface="Times New Roman" panose="02020603050405020304" pitchFamily="18" charset="0"/>
                <a:cs typeface="Times New Roman" panose="02020603050405020304" pitchFamily="18" charset="0"/>
              </a:rPr>
              <a:t>Architectural</a:t>
            </a:r>
            <a:r>
              <a:rPr lang="it-IT" sz="2600" i="1" dirty="0" smtClean="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Description</a:t>
            </a:r>
            <a:r>
              <a:rPr lang="it-IT" sz="2600" i="1" dirty="0" smtClean="0">
                <a:latin typeface="Times New Roman" panose="02020603050405020304" pitchFamily="18" charset="0"/>
                <a:cs typeface="Times New Roman" panose="02020603050405020304" pitchFamily="18" charset="0"/>
              </a:rPr>
              <a:t> – Sub Systems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i="1" dirty="0" smtClean="0">
                <a:latin typeface="Times New Roman" panose="02020603050405020304" pitchFamily="18" charset="0"/>
                <a:cs typeface="Times New Roman" panose="02020603050405020304" pitchFamily="18" charset="0"/>
              </a:rPr>
              <a:t>Analysis of the </a:t>
            </a:r>
            <a:r>
              <a:rPr lang="it-IT" sz="2200" i="1" dirty="0" err="1" smtClean="0">
                <a:latin typeface="Times New Roman" panose="02020603050405020304" pitchFamily="18" charset="0"/>
                <a:cs typeface="Times New Roman" panose="02020603050405020304" pitchFamily="18" charset="0"/>
              </a:rPr>
              <a:t>previous</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scheme</a:t>
            </a:r>
            <a:r>
              <a:rPr lang="it-IT" sz="2200" i="1" dirty="0" smtClean="0">
                <a:latin typeface="Times New Roman" panose="02020603050405020304" pitchFamily="18" charset="0"/>
                <a:cs typeface="Times New Roman" panose="02020603050405020304" pitchFamily="18" charset="0"/>
              </a:rPr>
              <a:t>.</a:t>
            </a:r>
          </a:p>
          <a:p>
            <a:pPr marL="0" indent="0">
              <a:buNone/>
            </a:pPr>
            <a:endParaRPr lang="it-IT" sz="2200" i="1" dirty="0">
              <a:latin typeface="Times New Roman" panose="02020603050405020304" pitchFamily="18" charset="0"/>
              <a:cs typeface="Times New Roman" panose="02020603050405020304" pitchFamily="18" charset="0"/>
            </a:endParaRPr>
          </a:p>
          <a:p>
            <a:r>
              <a:rPr lang="it-IT" sz="2200" dirty="0" err="1" smtClean="0">
                <a:latin typeface="Times New Roman" panose="02020603050405020304" pitchFamily="18" charset="0"/>
                <a:cs typeface="Times New Roman" panose="02020603050405020304" pitchFamily="18" charset="0"/>
              </a:rPr>
              <a:t>There</a:t>
            </a:r>
            <a:r>
              <a:rPr lang="it-IT" sz="2200" dirty="0" smtClean="0">
                <a:latin typeface="Times New Roman" panose="02020603050405020304" pitchFamily="18" charset="0"/>
                <a:cs typeface="Times New Roman" panose="02020603050405020304" pitchFamily="18" charset="0"/>
              </a:rPr>
              <a:t> are </a:t>
            </a:r>
            <a:r>
              <a:rPr lang="it-IT" sz="2200" dirty="0" err="1" smtClean="0">
                <a:latin typeface="Times New Roman" panose="02020603050405020304" pitchFamily="18" charset="0"/>
                <a:cs typeface="Times New Roman" panose="02020603050405020304" pitchFamily="18" charset="0"/>
              </a:rPr>
              <a:t>two</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main</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subsystems</a:t>
            </a:r>
            <a:r>
              <a:rPr lang="it-IT" sz="2200" dirty="0" smtClean="0">
                <a:latin typeface="Times New Roman" panose="02020603050405020304" pitchFamily="18" charset="0"/>
                <a:cs typeface="Times New Roman" panose="02020603050405020304" pitchFamily="18" charset="0"/>
              </a:rPr>
              <a:t>, the first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related</a:t>
            </a:r>
            <a:r>
              <a:rPr lang="it-IT" sz="2200" dirty="0" smtClean="0">
                <a:latin typeface="Times New Roman" panose="02020603050405020304" pitchFamily="18" charset="0"/>
                <a:cs typeface="Times New Roman" panose="02020603050405020304" pitchFamily="18" charset="0"/>
              </a:rPr>
              <a:t> to the Guest the </a:t>
            </a:r>
            <a:r>
              <a:rPr lang="it-IT" sz="2200" dirty="0" err="1" smtClean="0">
                <a:latin typeface="Times New Roman" panose="02020603050405020304" pitchFamily="18" charset="0"/>
                <a:cs typeface="Times New Roman" panose="02020603050405020304" pitchFamily="18" charset="0"/>
              </a:rPr>
              <a:t>second</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involves</a:t>
            </a:r>
            <a:r>
              <a:rPr lang="it-IT" sz="2200" dirty="0" smtClean="0">
                <a:latin typeface="Times New Roman" panose="02020603050405020304" pitchFamily="18" charset="0"/>
                <a:cs typeface="Times New Roman" panose="02020603050405020304" pitchFamily="18" charset="0"/>
              </a:rPr>
              <a:t> the User.</a:t>
            </a:r>
          </a:p>
          <a:p>
            <a:r>
              <a:rPr lang="it-IT" sz="2200" dirty="0" err="1" smtClean="0">
                <a:latin typeface="Times New Roman" panose="02020603050405020304" pitchFamily="18" charset="0"/>
                <a:cs typeface="Times New Roman" panose="02020603050405020304" pitchFamily="18" charset="0"/>
              </a:rPr>
              <a:t>As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easily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observable</a:t>
            </a:r>
            <a:r>
              <a:rPr lang="it-IT" sz="2200" dirty="0">
                <a:latin typeface="Times New Roman" panose="02020603050405020304" pitchFamily="18" charset="0"/>
                <a:cs typeface="Times New Roman" panose="02020603050405020304" pitchFamily="18" charset="0"/>
              </a:rPr>
              <a:t>,</a:t>
            </a:r>
            <a:r>
              <a:rPr lang="it-IT" sz="2200" dirty="0" smtClean="0">
                <a:latin typeface="Times New Roman" panose="02020603050405020304" pitchFamily="18" charset="0"/>
                <a:cs typeface="Times New Roman" panose="02020603050405020304" pitchFamily="18" charset="0"/>
              </a:rPr>
              <a:t> the guest can do </a:t>
            </a:r>
            <a:r>
              <a:rPr lang="it-IT" sz="2200" dirty="0" err="1" smtClean="0">
                <a:latin typeface="Times New Roman" panose="02020603050405020304" pitchFamily="18" charset="0"/>
                <a:cs typeface="Times New Roman" panose="02020603050405020304" pitchFamily="18" charset="0"/>
              </a:rPr>
              <a:t>only</a:t>
            </a:r>
            <a:r>
              <a:rPr lang="it-IT" sz="2200" dirty="0" smtClean="0">
                <a:latin typeface="Times New Roman" panose="02020603050405020304" pitchFamily="18" charset="0"/>
                <a:cs typeface="Times New Roman" panose="02020603050405020304" pitchFamily="18" charset="0"/>
              </a:rPr>
              <a:t> a </a:t>
            </a:r>
            <a:r>
              <a:rPr lang="it-IT" sz="2200" dirty="0" err="1" smtClean="0">
                <a:latin typeface="Times New Roman" panose="02020603050405020304" pitchFamily="18" charset="0"/>
                <a:cs typeface="Times New Roman" panose="02020603050405020304" pitchFamily="18" charset="0"/>
              </a:rPr>
              <a:t>simple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operation</a:t>
            </a:r>
            <a:r>
              <a:rPr lang="it-IT" sz="2200" dirty="0" smtClean="0">
                <a:latin typeface="Times New Roman" panose="02020603050405020304" pitchFamily="18" charset="0"/>
                <a:cs typeface="Times New Roman" panose="02020603050405020304" pitchFamily="18" charset="0"/>
              </a:rPr>
              <a:t> of </a:t>
            </a:r>
            <a:r>
              <a:rPr lang="it-IT" sz="2200" dirty="0" err="1" smtClean="0">
                <a:latin typeface="Times New Roman" panose="02020603050405020304" pitchFamily="18" charset="0"/>
                <a:cs typeface="Times New Roman" panose="02020603050405020304" pitchFamily="18" charset="0"/>
              </a:rPr>
              <a:t>signing</a:t>
            </a:r>
            <a:r>
              <a:rPr lang="it-IT" sz="2200" dirty="0" smtClean="0">
                <a:latin typeface="Times New Roman" panose="02020603050405020304" pitchFamily="18" charset="0"/>
                <a:cs typeface="Times New Roman" panose="02020603050405020304" pitchFamily="18" charset="0"/>
              </a:rPr>
              <a:t> up. </a:t>
            </a:r>
            <a:r>
              <a:rPr lang="it-IT" sz="2200" dirty="0" err="1" smtClean="0">
                <a:latin typeface="Times New Roman" panose="02020603050405020304" pitchFamily="18" charset="0"/>
                <a:cs typeface="Times New Roman" panose="02020603050405020304" pitchFamily="18" charset="0"/>
              </a:rPr>
              <a:t>Thus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if</a:t>
            </a:r>
            <a:r>
              <a:rPr lang="it-IT" sz="2200" dirty="0" smtClean="0">
                <a:latin typeface="Times New Roman" panose="02020603050405020304" pitchFamily="18" charset="0"/>
                <a:cs typeface="Times New Roman" panose="02020603050405020304" pitchFamily="18" charset="0"/>
              </a:rPr>
              <a:t> he </a:t>
            </a:r>
            <a:r>
              <a:rPr lang="it-IT" sz="2200" dirty="0" err="1" smtClean="0">
                <a:latin typeface="Times New Roman" panose="02020603050405020304" pitchFamily="18" charset="0"/>
                <a:cs typeface="Times New Roman" panose="02020603050405020304" pitchFamily="18" charset="0"/>
              </a:rPr>
              <a:t>tries</a:t>
            </a:r>
            <a:r>
              <a:rPr lang="it-IT" sz="2200" dirty="0" smtClean="0">
                <a:latin typeface="Times New Roman" panose="02020603050405020304" pitchFamily="18" charset="0"/>
                <a:cs typeface="Times New Roman" panose="02020603050405020304" pitchFamily="18" charset="0"/>
              </a:rPr>
              <a:t> to </a:t>
            </a:r>
            <a:r>
              <a:rPr lang="it-IT" sz="2200" dirty="0" err="1" smtClean="0">
                <a:latin typeface="Times New Roman" panose="02020603050405020304" pitchFamily="18" charset="0"/>
                <a:cs typeface="Times New Roman" panose="02020603050405020304" pitchFamily="18" charset="0"/>
              </a:rPr>
              <a:t>make</a:t>
            </a:r>
            <a:r>
              <a:rPr lang="it-IT" sz="2200" dirty="0" smtClean="0">
                <a:latin typeface="Times New Roman" panose="02020603050405020304" pitchFamily="18" charset="0"/>
                <a:cs typeface="Times New Roman" panose="02020603050405020304" pitchFamily="18" charset="0"/>
              </a:rPr>
              <a:t> a </a:t>
            </a:r>
            <a:r>
              <a:rPr lang="it-IT" sz="2200" dirty="0" err="1" smtClean="0">
                <a:latin typeface="Times New Roman" panose="02020603050405020304" pitchFamily="18" charset="0"/>
                <a:cs typeface="Times New Roman" panose="02020603050405020304" pitchFamily="18" charset="0"/>
              </a:rPr>
              <a:t>different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operation</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that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requires</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privileges</a:t>
            </a:r>
            <a:r>
              <a:rPr lang="it-IT" sz="2200" dirty="0" smtClean="0">
                <a:latin typeface="Times New Roman" panose="02020603050405020304" pitchFamily="18" charset="0"/>
                <a:cs typeface="Times New Roman" panose="02020603050405020304" pitchFamily="18" charset="0"/>
              </a:rPr>
              <a:t> of the User the </a:t>
            </a:r>
            <a:r>
              <a:rPr lang="it-IT" sz="2200" dirty="0" err="1" smtClean="0">
                <a:latin typeface="Times New Roman" panose="02020603050405020304" pitchFamily="18" charset="0"/>
                <a:cs typeface="Times New Roman" panose="02020603050405020304" pitchFamily="18" charset="0"/>
              </a:rPr>
              <a:t>system</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prevents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this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attempt</a:t>
            </a:r>
            <a:r>
              <a:rPr lang="it-IT" sz="2200" dirty="0" smtClean="0">
                <a:latin typeface="Times New Roman" panose="02020603050405020304" pitchFamily="18" charset="0"/>
                <a:cs typeface="Times New Roman" panose="02020603050405020304" pitchFamily="18" charset="0"/>
              </a:rPr>
              <a:t>. </a:t>
            </a:r>
            <a:endParaRPr lang="it-IT" sz="2200" dirty="0">
              <a:latin typeface="Times New Roman" panose="02020603050405020304" pitchFamily="18" charset="0"/>
              <a:cs typeface="Times New Roman" panose="02020603050405020304" pitchFamily="18" charset="0"/>
            </a:endParaRPr>
          </a:p>
          <a:p>
            <a:r>
              <a:rPr lang="it-IT" sz="2200" dirty="0" smtClean="0">
                <a:latin typeface="Times New Roman" panose="02020603050405020304" pitchFamily="18" charset="0"/>
                <a:cs typeface="Times New Roman" panose="02020603050405020304" pitchFamily="18" charset="0"/>
              </a:rPr>
              <a:t>On the </a:t>
            </a:r>
            <a:r>
              <a:rPr lang="it-IT" sz="2200" dirty="0" err="1" smtClean="0">
                <a:latin typeface="Times New Roman" panose="02020603050405020304" pitchFamily="18" charset="0"/>
                <a:cs typeface="Times New Roman" panose="02020603050405020304" pitchFamily="18" charset="0"/>
              </a:rPr>
              <a:t>other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hand</a:t>
            </a:r>
            <a:r>
              <a:rPr lang="it-IT" sz="2200" dirty="0" smtClean="0">
                <a:latin typeface="Times New Roman" panose="02020603050405020304" pitchFamily="18" charset="0"/>
                <a:cs typeface="Times New Roman" panose="02020603050405020304" pitchFamily="18" charset="0"/>
              </a:rPr>
              <a:t>, the User </a:t>
            </a:r>
            <a:r>
              <a:rPr lang="it-IT" sz="2200" dirty="0" err="1" smtClean="0">
                <a:latin typeface="Times New Roman" panose="02020603050405020304" pitchFamily="18" charset="0"/>
                <a:cs typeface="Times New Roman" panose="02020603050405020304" pitchFamily="18" charset="0"/>
              </a:rPr>
              <a:t>has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his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disposal</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all</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functionalities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offered</a:t>
            </a:r>
            <a:r>
              <a:rPr lang="it-IT" sz="2200" dirty="0" smtClean="0">
                <a:latin typeface="Times New Roman" panose="02020603050405020304" pitchFamily="18" charset="0"/>
                <a:cs typeface="Times New Roman" panose="02020603050405020304" pitchFamily="18" charset="0"/>
              </a:rPr>
              <a:t> by the </a:t>
            </a:r>
            <a:r>
              <a:rPr lang="it-IT" sz="2200" dirty="0" err="1" smtClean="0">
                <a:latin typeface="Times New Roman" panose="02020603050405020304" pitchFamily="18" charset="0"/>
                <a:cs typeface="Times New Roman" panose="02020603050405020304" pitchFamily="18" charset="0"/>
              </a:rPr>
              <a:t>system</a:t>
            </a:r>
            <a:r>
              <a:rPr lang="it-IT" sz="2200" dirty="0" smtClean="0">
                <a:latin typeface="Times New Roman" panose="02020603050405020304" pitchFamily="18" charset="0"/>
                <a:cs typeface="Times New Roman" panose="02020603050405020304" pitchFamily="18" charset="0"/>
              </a:rPr>
              <a:t> for </a:t>
            </a:r>
            <a:r>
              <a:rPr lang="it-IT" sz="2200" dirty="0" err="1" smtClean="0">
                <a:latin typeface="Times New Roman" panose="02020603050405020304" pitchFamily="18" charset="0"/>
                <a:cs typeface="Times New Roman" panose="02020603050405020304" pitchFamily="18" charset="0"/>
              </a:rPr>
              <a:t>managing</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events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user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informations</a:t>
            </a:r>
            <a:r>
              <a:rPr lang="it-IT" sz="2200" dirty="0" smtClean="0">
                <a:latin typeface="Times New Roman" panose="02020603050405020304" pitchFamily="18" charset="0"/>
                <a:cs typeface="Times New Roman" panose="02020603050405020304" pitchFamily="18" charset="0"/>
              </a:rPr>
              <a:t> and the </a:t>
            </a:r>
            <a:r>
              <a:rPr lang="it-IT" sz="2200" dirty="0" err="1" smtClean="0">
                <a:latin typeface="Times New Roman" panose="02020603050405020304" pitchFamily="18" charset="0"/>
                <a:cs typeface="Times New Roman" panose="02020603050405020304" pitchFamily="18" charset="0"/>
              </a:rPr>
              <a:t>relationships</a:t>
            </a:r>
            <a:r>
              <a:rPr lang="it-IT" sz="2200" dirty="0" smtClean="0">
                <a:latin typeface="Times New Roman" panose="02020603050405020304" pitchFamily="18" charset="0"/>
                <a:cs typeface="Times New Roman" panose="02020603050405020304" pitchFamily="18" charset="0"/>
              </a:rPr>
              <a:t> with </a:t>
            </a:r>
            <a:r>
              <a:rPr lang="it-IT" sz="2200" dirty="0" err="1" smtClean="0">
                <a:latin typeface="Times New Roman" panose="02020603050405020304" pitchFamily="18" charset="0"/>
                <a:cs typeface="Times New Roman" panose="02020603050405020304" pitchFamily="18" charset="0"/>
              </a:rPr>
              <a:t>other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users</a:t>
            </a:r>
            <a:r>
              <a:rPr lang="it-IT" sz="2200" dirty="0" smtClean="0">
                <a:latin typeface="Times New Roman" panose="02020603050405020304" pitchFamily="18" charset="0"/>
                <a:cs typeface="Times New Roman" panose="02020603050405020304" pitchFamily="18" charset="0"/>
              </a:rPr>
              <a:t>. In the </a:t>
            </a:r>
            <a:r>
              <a:rPr lang="it-IT" sz="2200" dirty="0" err="1" smtClean="0">
                <a:latin typeface="Times New Roman" panose="02020603050405020304" pitchFamily="18" charset="0"/>
                <a:cs typeface="Times New Roman" panose="02020603050405020304" pitchFamily="18" charset="0"/>
              </a:rPr>
              <a:t>same</a:t>
            </a:r>
            <a:r>
              <a:rPr lang="it-IT" sz="2200" dirty="0" smtClean="0">
                <a:latin typeface="Times New Roman" panose="02020603050405020304" pitchFamily="18" charset="0"/>
                <a:cs typeface="Times New Roman" panose="02020603050405020304" pitchFamily="18" charset="0"/>
              </a:rPr>
              <a:t> way, the </a:t>
            </a:r>
            <a:r>
              <a:rPr lang="it-IT" sz="2200" dirty="0" err="1" smtClean="0">
                <a:latin typeface="Times New Roman" panose="02020603050405020304" pitchFamily="18" charset="0"/>
                <a:cs typeface="Times New Roman" panose="02020603050405020304" pitchFamily="18" charset="0"/>
              </a:rPr>
              <a:t>system</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prevents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attempts</a:t>
            </a:r>
            <a:r>
              <a:rPr lang="it-IT" sz="2200" dirty="0" smtClean="0">
                <a:latin typeface="Times New Roman" panose="02020603050405020304" pitchFamily="18" charset="0"/>
                <a:cs typeface="Times New Roman" panose="02020603050405020304" pitchFamily="18" charset="0"/>
              </a:rPr>
              <a:t> of </a:t>
            </a:r>
            <a:r>
              <a:rPr lang="it-IT" sz="2200" dirty="0" err="1" smtClean="0">
                <a:latin typeface="Times New Roman" panose="02020603050405020304" pitchFamily="18" charset="0"/>
                <a:cs typeface="Times New Roman" panose="02020603050405020304" pitchFamily="18" charset="0"/>
              </a:rPr>
              <a:t>signups</a:t>
            </a:r>
            <a:r>
              <a:rPr lang="it-IT" sz="2200" dirty="0" smtClean="0">
                <a:latin typeface="Times New Roman" panose="02020603050405020304" pitchFamily="18" charset="0"/>
                <a:cs typeface="Times New Roman" panose="02020603050405020304" pitchFamily="18" charset="0"/>
              </a:rPr>
              <a:t> made by </a:t>
            </a:r>
            <a:r>
              <a:rPr lang="it-IT" sz="2200" dirty="0" err="1" smtClean="0">
                <a:latin typeface="Times New Roman" panose="02020603050405020304" pitchFamily="18" charset="0"/>
                <a:cs typeface="Times New Roman" panose="02020603050405020304" pitchFamily="18" charset="0"/>
              </a:rPr>
              <a:t>Userwith</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checks</a:t>
            </a:r>
            <a:r>
              <a:rPr lang="it-IT" sz="2200" dirty="0" smtClean="0">
                <a:latin typeface="Times New Roman" panose="02020603050405020304" pitchFamily="18" charset="0"/>
                <a:cs typeface="Times New Roman" panose="02020603050405020304" pitchFamily="18" charset="0"/>
              </a:rPr>
              <a:t> on the username </a:t>
            </a:r>
            <a:r>
              <a:rPr lang="it-IT" sz="2200" dirty="0" err="1" smtClean="0">
                <a:latin typeface="Times New Roman" panose="02020603050405020304" pitchFamily="18" charset="0"/>
                <a:cs typeface="Times New Roman" panose="02020603050405020304" pitchFamily="18" charset="0"/>
              </a:rPr>
              <a:t>during</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registration</a:t>
            </a:r>
            <a:r>
              <a:rPr lang="it-IT" sz="2200" dirty="0" smtClean="0">
                <a:latin typeface="Times New Roman" panose="02020603050405020304" pitchFamily="18" charset="0"/>
                <a:cs typeface="Times New Roman" panose="02020603050405020304" pitchFamily="18" charset="0"/>
              </a:rPr>
              <a:t>.</a:t>
            </a: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49003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err="1">
                <a:latin typeface="Times New Roman" panose="02020603050405020304" pitchFamily="18" charset="0"/>
                <a:cs typeface="Times New Roman" panose="02020603050405020304" pitchFamily="18" charset="0"/>
              </a:rPr>
              <a:t>Architectural</a:t>
            </a:r>
            <a:r>
              <a:rPr lang="it-IT" sz="2600" i="1" dirty="0">
                <a:latin typeface="Times New Roman" panose="02020603050405020304" pitchFamily="18" charset="0"/>
                <a:cs typeface="Times New Roman" panose="02020603050405020304" pitchFamily="18" charset="0"/>
              </a:rPr>
              <a:t> </a:t>
            </a:r>
            <a:r>
              <a:rPr lang="it-IT" sz="2600" i="1" dirty="0" err="1">
                <a:latin typeface="Times New Roman" panose="02020603050405020304" pitchFamily="18" charset="0"/>
                <a:cs typeface="Times New Roman" panose="02020603050405020304" pitchFamily="18" charset="0"/>
              </a:rPr>
              <a:t>Description</a:t>
            </a:r>
            <a:r>
              <a:rPr lang="it-IT" sz="2600" i="1" dirty="0">
                <a:latin typeface="Times New Roman" panose="02020603050405020304" pitchFamily="18" charset="0"/>
                <a:cs typeface="Times New Roman" panose="02020603050405020304" pitchFamily="18" charset="0"/>
              </a:rPr>
              <a:t> </a:t>
            </a: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dirty="0" err="1" smtClean="0">
                <a:latin typeface="Times New Roman" panose="02020603050405020304" pitchFamily="18" charset="0"/>
                <a:cs typeface="Times New Roman" panose="02020603050405020304" pitchFamily="18" charset="0"/>
              </a:rPr>
              <a:t>We</a:t>
            </a:r>
            <a:r>
              <a:rPr lang="it-IT" sz="2200" dirty="0" smtClean="0">
                <a:latin typeface="Times New Roman" panose="02020603050405020304" pitchFamily="18" charset="0"/>
                <a:cs typeface="Times New Roman" panose="02020603050405020304" pitchFamily="18" charset="0"/>
              </a:rPr>
              <a:t> can </a:t>
            </a:r>
            <a:r>
              <a:rPr lang="it-IT" sz="2200" dirty="0" err="1" smtClean="0">
                <a:latin typeface="Times New Roman" panose="02020603050405020304" pitchFamily="18" charset="0"/>
                <a:cs typeface="Times New Roman" panose="02020603050405020304" pitchFamily="18" charset="0"/>
              </a:rPr>
              <a:t>than</a:t>
            </a:r>
            <a:r>
              <a:rPr lang="it-IT" sz="2200" dirty="0" smtClean="0">
                <a:latin typeface="Times New Roman" panose="02020603050405020304" pitchFamily="18" charset="0"/>
                <a:cs typeface="Times New Roman" panose="02020603050405020304" pitchFamily="18" charset="0"/>
              </a:rPr>
              <a:t> conclude </a:t>
            </a:r>
            <a:r>
              <a:rPr lang="it-IT" sz="2200" dirty="0" err="1" smtClean="0">
                <a:latin typeface="Times New Roman" panose="02020603050405020304" pitchFamily="18" charset="0"/>
                <a:cs typeface="Times New Roman" panose="02020603050405020304" pitchFamily="18" charset="0"/>
              </a:rPr>
              <a:t>that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this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abstract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separation</a:t>
            </a:r>
            <a:r>
              <a:rPr lang="it-IT" sz="2200" dirty="0" smtClean="0">
                <a:latin typeface="Times New Roman" panose="02020603050405020304" pitchFamily="18" charset="0"/>
                <a:cs typeface="Times New Roman" panose="02020603050405020304" pitchFamily="18" charset="0"/>
              </a:rPr>
              <a:t> in </a:t>
            </a:r>
            <a:r>
              <a:rPr lang="it-IT" sz="2200" dirty="0" err="1" smtClean="0">
                <a:latin typeface="Times New Roman" panose="02020603050405020304" pitchFamily="18" charset="0"/>
                <a:cs typeface="Times New Roman" panose="02020603050405020304" pitchFamily="18" charset="0"/>
              </a:rPr>
              <a:t>subsystems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takes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place</a:t>
            </a:r>
            <a:r>
              <a:rPr lang="it-IT" sz="2200" dirty="0" smtClean="0">
                <a:latin typeface="Times New Roman" panose="02020603050405020304" pitchFamily="18" charset="0"/>
                <a:cs typeface="Times New Roman" panose="02020603050405020304" pitchFamily="18" charset="0"/>
              </a:rPr>
              <a:t> in the </a:t>
            </a:r>
            <a:r>
              <a:rPr lang="it-IT" sz="2200" dirty="0" err="1" smtClean="0">
                <a:latin typeface="Times New Roman" panose="02020603050405020304" pitchFamily="18" charset="0"/>
                <a:cs typeface="Times New Roman" panose="02020603050405020304" pitchFamily="18" charset="0"/>
              </a:rPr>
              <a:t>real</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system</a:t>
            </a:r>
            <a:r>
              <a:rPr lang="it-IT" sz="2200" dirty="0" smtClean="0">
                <a:latin typeface="Times New Roman" panose="02020603050405020304" pitchFamily="18" charset="0"/>
                <a:cs typeface="Times New Roman" panose="02020603050405020304" pitchFamily="18" charset="0"/>
              </a:rPr>
              <a:t> in </a:t>
            </a:r>
            <a:r>
              <a:rPr lang="it-IT" sz="2200" dirty="0" err="1" smtClean="0">
                <a:latin typeface="Times New Roman" panose="02020603050405020304" pitchFamily="18" charset="0"/>
                <a:cs typeface="Times New Roman" panose="02020603050405020304" pitchFamily="18" charset="0"/>
              </a:rPr>
              <a:t>particular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thanks</a:t>
            </a:r>
            <a:r>
              <a:rPr lang="it-IT" sz="2200" dirty="0" smtClean="0">
                <a:latin typeface="Times New Roman" panose="02020603050405020304" pitchFamily="18" charset="0"/>
                <a:cs typeface="Times New Roman" panose="02020603050405020304" pitchFamily="18" charset="0"/>
              </a:rPr>
              <a:t> to the </a:t>
            </a:r>
            <a:r>
              <a:rPr lang="it-IT" sz="2200" dirty="0" err="1" smtClean="0">
                <a:latin typeface="Times New Roman" panose="02020603050405020304" pitchFamily="18" charset="0"/>
                <a:cs typeface="Times New Roman" panose="02020603050405020304" pitchFamily="18" charset="0"/>
              </a:rPr>
              <a:t>usage</a:t>
            </a:r>
            <a:r>
              <a:rPr lang="it-IT" sz="2200" dirty="0" smtClean="0">
                <a:latin typeface="Times New Roman" panose="02020603050405020304" pitchFamily="18" charset="0"/>
                <a:cs typeface="Times New Roman" panose="02020603050405020304" pitchFamily="18" charset="0"/>
              </a:rPr>
              <a:t> of </a:t>
            </a:r>
            <a:r>
              <a:rPr lang="it-IT" sz="2200" dirty="0" err="1" smtClean="0">
                <a:latin typeface="Times New Roman" panose="02020603050405020304" pitchFamily="18" charset="0"/>
                <a:cs typeface="Times New Roman" panose="02020603050405020304" pitchFamily="18" charset="0"/>
              </a:rPr>
              <a:t>filters</a:t>
            </a:r>
            <a:r>
              <a:rPr lang="it-IT" sz="2200" dirty="0" smtClean="0">
                <a:latin typeface="Times New Roman" panose="02020603050405020304" pitchFamily="18" charset="0"/>
                <a:cs typeface="Times New Roman" panose="02020603050405020304" pitchFamily="18" charset="0"/>
              </a:rPr>
              <a:t>, security </a:t>
            </a:r>
            <a:r>
              <a:rPr lang="it-IT" sz="2200" dirty="0" err="1" smtClean="0">
                <a:latin typeface="Times New Roman" panose="02020603050405020304" pitchFamily="18" charset="0"/>
                <a:cs typeface="Times New Roman" panose="02020603050405020304" pitchFamily="18" charset="0"/>
              </a:rPr>
              <a:t>checks</a:t>
            </a:r>
            <a:r>
              <a:rPr lang="it-IT" sz="2200" dirty="0" smtClean="0">
                <a:latin typeface="Times New Roman" panose="02020603050405020304" pitchFamily="18" charset="0"/>
                <a:cs typeface="Times New Roman" panose="02020603050405020304" pitchFamily="18" charset="0"/>
              </a:rPr>
              <a:t>, and a strong </a:t>
            </a:r>
            <a:r>
              <a:rPr lang="it-IT" sz="2200" dirty="0" err="1" smtClean="0">
                <a:latin typeface="Times New Roman" panose="02020603050405020304" pitchFamily="18" charset="0"/>
                <a:cs typeface="Times New Roman" panose="02020603050405020304" pitchFamily="18" charset="0"/>
              </a:rPr>
              <a:t>splitting</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among</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functionalities</a:t>
            </a:r>
            <a:r>
              <a:rPr lang="it-IT" sz="2200" dirty="0" smtClean="0">
                <a:latin typeface="Times New Roman" panose="02020603050405020304" pitchFamily="18" charset="0"/>
                <a:cs typeface="Times New Roman" panose="02020603050405020304" pitchFamily="18" charset="0"/>
              </a:rPr>
              <a:t>.</a:t>
            </a: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r>
              <a:rPr lang="it-IT" sz="2200" dirty="0" err="1" smtClean="0">
                <a:latin typeface="Times New Roman" panose="02020603050405020304" pitchFamily="18" charset="0"/>
                <a:cs typeface="Times New Roman" panose="02020603050405020304" pitchFamily="18" charset="0"/>
              </a:rPr>
              <a:t>As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we</a:t>
            </a:r>
            <a:r>
              <a:rPr lang="it-IT" sz="2200" dirty="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will</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see</a:t>
            </a:r>
            <a:r>
              <a:rPr lang="it-IT" sz="2200" dirty="0" smtClean="0">
                <a:latin typeface="Times New Roman" panose="02020603050405020304" pitchFamily="18" charset="0"/>
                <a:cs typeface="Times New Roman" panose="02020603050405020304" pitchFamily="18" charset="0"/>
              </a:rPr>
              <a:t> in the </a:t>
            </a:r>
            <a:r>
              <a:rPr lang="it-IT" sz="2200" dirty="0" err="1" smtClean="0">
                <a:latin typeface="Times New Roman" panose="02020603050405020304" pitchFamily="18" charset="0"/>
                <a:cs typeface="Times New Roman" panose="02020603050405020304" pitchFamily="18" charset="0"/>
              </a:rPr>
              <a:t>next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pages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our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system</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has</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following</a:t>
            </a:r>
            <a:r>
              <a:rPr lang="it-IT" sz="2200" dirty="0" smtClean="0">
                <a:latin typeface="Times New Roman" panose="02020603050405020304" pitchFamily="18" charset="0"/>
                <a:cs typeface="Times New Roman" panose="02020603050405020304" pitchFamily="18" charset="0"/>
              </a:rPr>
              <a:t> general </a:t>
            </a:r>
            <a:r>
              <a:rPr lang="it-IT" sz="2200" dirty="0" err="1" smtClean="0">
                <a:latin typeface="Times New Roman" panose="02020603050405020304" pitchFamily="18" charset="0"/>
                <a:cs typeface="Times New Roman" panose="02020603050405020304" pitchFamily="18" charset="0"/>
              </a:rPr>
              <a:t>modules</a:t>
            </a:r>
            <a:r>
              <a:rPr lang="it-IT" sz="2200" dirty="0" smtClean="0">
                <a:latin typeface="Times New Roman" panose="02020603050405020304" pitchFamily="18" charset="0"/>
                <a:cs typeface="Times New Roman" panose="02020603050405020304" pitchFamily="18" charset="0"/>
              </a:rPr>
              <a:t>:</a:t>
            </a:r>
          </a:p>
          <a:p>
            <a:pPr marL="0" indent="0">
              <a:buNone/>
            </a:pPr>
            <a:endParaRPr lang="it-IT" sz="2200" dirty="0">
              <a:latin typeface="Times New Roman" panose="02020603050405020304" pitchFamily="18" charset="0"/>
              <a:cs typeface="Times New Roman" panose="02020603050405020304" pitchFamily="18" charset="0"/>
            </a:endParaRPr>
          </a:p>
          <a:p>
            <a:r>
              <a:rPr lang="it-IT" sz="2200" dirty="0" err="1" smtClean="0">
                <a:latin typeface="Times New Roman" panose="02020603050405020304" pitchFamily="18" charset="0"/>
                <a:cs typeface="Times New Roman" panose="02020603050405020304" pitchFamily="18" charset="0"/>
              </a:rPr>
              <a:t>View</a:t>
            </a:r>
            <a:r>
              <a:rPr lang="it-IT" sz="2200" dirty="0" smtClean="0">
                <a:latin typeface="Times New Roman" panose="02020603050405020304" pitchFamily="18" charset="0"/>
                <a:cs typeface="Times New Roman" panose="02020603050405020304" pitchFamily="18" charset="0"/>
              </a:rPr>
              <a:t> ( </a:t>
            </a:r>
            <a:r>
              <a:rPr lang="it-IT" sz="2200" dirty="0" err="1" smtClean="0">
                <a:latin typeface="Times New Roman" panose="02020603050405020304" pitchFamily="18" charset="0"/>
                <a:cs typeface="Times New Roman" panose="02020603050405020304" pitchFamily="18" charset="0"/>
              </a:rPr>
              <a:t>xhtml</a:t>
            </a:r>
            <a:r>
              <a:rPr lang="it-IT" sz="2200" dirty="0" smtClean="0">
                <a:latin typeface="Times New Roman" panose="02020603050405020304" pitchFamily="18" charset="0"/>
                <a:cs typeface="Times New Roman" panose="02020603050405020304" pitchFamily="18" charset="0"/>
              </a:rPr>
              <a:t> + css )</a:t>
            </a:r>
          </a:p>
          <a:p>
            <a:r>
              <a:rPr lang="it-IT" sz="2200" dirty="0" smtClean="0">
                <a:latin typeface="Times New Roman" panose="02020603050405020304" pitchFamily="18" charset="0"/>
                <a:cs typeface="Times New Roman" panose="02020603050405020304" pitchFamily="18" charset="0"/>
              </a:rPr>
              <a:t>Web-</a:t>
            </a:r>
            <a:r>
              <a:rPr lang="it-IT" sz="2200" dirty="0" err="1" smtClean="0">
                <a:latin typeface="Times New Roman" panose="02020603050405020304" pitchFamily="18" charset="0"/>
                <a:cs typeface="Times New Roman" panose="02020603050405020304" pitchFamily="18" charset="0"/>
              </a:rPr>
              <a:t>Beans</a:t>
            </a:r>
            <a:endParaRPr lang="it-IT" sz="2200" dirty="0" smtClean="0">
              <a:latin typeface="Times New Roman" panose="02020603050405020304" pitchFamily="18" charset="0"/>
              <a:cs typeface="Times New Roman" panose="02020603050405020304" pitchFamily="18" charset="0"/>
            </a:endParaRPr>
          </a:p>
          <a:p>
            <a:r>
              <a:rPr lang="it-IT" sz="2200" dirty="0" err="1" smtClean="0">
                <a:latin typeface="Times New Roman" panose="02020603050405020304" pitchFamily="18" charset="0"/>
                <a:cs typeface="Times New Roman" panose="02020603050405020304" pitchFamily="18" charset="0"/>
              </a:rPr>
              <a:t>Facade</a:t>
            </a:r>
            <a:r>
              <a:rPr lang="it-IT" sz="2200" dirty="0" smtClean="0">
                <a:latin typeface="Times New Roman" panose="02020603050405020304" pitchFamily="18" charset="0"/>
                <a:cs typeface="Times New Roman" panose="02020603050405020304" pitchFamily="18" charset="0"/>
              </a:rPr>
              <a:t>-Interface</a:t>
            </a:r>
          </a:p>
          <a:p>
            <a:r>
              <a:rPr lang="it-IT" sz="2200" dirty="0" err="1" smtClean="0">
                <a:latin typeface="Times New Roman" panose="02020603050405020304" pitchFamily="18" charset="0"/>
                <a:cs typeface="Times New Roman" panose="02020603050405020304" pitchFamily="18" charset="0"/>
              </a:rPr>
              <a:t>FacadeImplementation-Beans</a:t>
            </a:r>
            <a:endParaRPr lang="it-IT" sz="2200" dirty="0" smtClean="0">
              <a:latin typeface="Times New Roman" panose="02020603050405020304" pitchFamily="18" charset="0"/>
              <a:cs typeface="Times New Roman" panose="02020603050405020304" pitchFamily="18" charset="0"/>
            </a:endParaRPr>
          </a:p>
          <a:p>
            <a:r>
              <a:rPr lang="it-IT" sz="2200" dirty="0" smtClean="0">
                <a:latin typeface="Times New Roman" panose="02020603050405020304" pitchFamily="18" charset="0"/>
                <a:cs typeface="Times New Roman" panose="02020603050405020304" pitchFamily="18" charset="0"/>
              </a:rPr>
              <a:t>DAO</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90395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Persistent Data Management</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Our application will make use of a relational database for persistent data management. So, starting from the specifications described in the previous section, we started designing it by following the process reported in the following slides.</a:t>
            </a:r>
          </a:p>
          <a:p>
            <a:pPr algn="just"/>
            <a:endParaRPr lang="it-IT" sz="2200" dirty="0" smtClean="0">
              <a:latin typeface="Times New Roman" panose="02020603050405020304" pitchFamily="18" charset="0"/>
              <a:cs typeface="Times New Roman" panose="02020603050405020304" pitchFamily="18" charset="0"/>
            </a:endParaRPr>
          </a:p>
          <a:p>
            <a:pPr algn="just"/>
            <a:endParaRPr lang="it-IT" sz="2200" dirty="0" smtClean="0">
              <a:latin typeface="Times New Roman" panose="02020603050405020304" pitchFamily="18" charset="0"/>
              <a:cs typeface="Times New Roman" panose="02020603050405020304" pitchFamily="18" charset="0"/>
            </a:endParaRPr>
          </a:p>
          <a:p>
            <a:pPr algn="just"/>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33443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Persistent Data </a:t>
            </a:r>
            <a:r>
              <a:rPr lang="it-IT" sz="2600" i="1" dirty="0" smtClean="0">
                <a:latin typeface="Times New Roman" panose="02020603050405020304" pitchFamily="18" charset="0"/>
                <a:cs typeface="Times New Roman" panose="02020603050405020304" pitchFamily="18" charset="0"/>
              </a:rPr>
              <a:t>Management – Conceptual Design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a:latin typeface="Times New Roman" panose="02020603050405020304" pitchFamily="18" charset="0"/>
                <a:cs typeface="Times New Roman" panose="02020603050405020304" pitchFamily="18" charset="0"/>
              </a:rPr>
              <a:t>Production of an ER diagram describing the conceptual design of the data </a:t>
            </a:r>
            <a:r>
              <a:rPr lang="it-IT" sz="2200" dirty="0" smtClean="0">
                <a:latin typeface="Times New Roman" panose="02020603050405020304" pitchFamily="18" charset="0"/>
                <a:cs typeface="Times New Roman" panose="02020603050405020304" pitchFamily="18" charset="0"/>
              </a:rPr>
              <a:t>structure:</a:t>
            </a: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625338" y="1658516"/>
            <a:ext cx="3893324" cy="4506788"/>
          </a:xfrm>
          <a:prstGeom prst="rect">
            <a:avLst/>
          </a:prstGeom>
        </p:spPr>
      </p:pic>
    </p:spTree>
    <p:extLst>
      <p:ext uri="{BB962C8B-B14F-4D97-AF65-F5344CB8AC3E}">
        <p14:creationId xmlns:p14="http://schemas.microsoft.com/office/powerpoint/2010/main" val="376215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Persistent Data Management – </a:t>
            </a:r>
            <a:r>
              <a:rPr lang="it-IT" sz="2600" i="1" dirty="0" smtClean="0">
                <a:latin typeface="Times New Roman" panose="02020603050405020304" pitchFamily="18" charset="0"/>
                <a:cs typeface="Times New Roman" panose="02020603050405020304" pitchFamily="18" charset="0"/>
              </a:rPr>
              <a:t>Logical Design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Translation of the ER diagram into an actual relational database description by expressing the relationships between entities through the usage of foreign keys and and join tables.</a:t>
            </a: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339752" y="2262859"/>
            <a:ext cx="4464496" cy="3985863"/>
          </a:xfrm>
          <a:prstGeom prst="rect">
            <a:avLst/>
          </a:prstGeom>
        </p:spPr>
      </p:pic>
    </p:spTree>
    <p:extLst>
      <p:ext uri="{BB962C8B-B14F-4D97-AF65-F5344CB8AC3E}">
        <p14:creationId xmlns:p14="http://schemas.microsoft.com/office/powerpoint/2010/main" val="29588693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Persistent Data Management – Logical Design</a:t>
            </a: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In our implementation, the database structure is actually created using JPA. This allowed us to benefit of all the tools the API offer, while also define some flexible behaviours for field conversions between Java objects and database entries. </a:t>
            </a: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35593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Persistent Data Management – Logical Design</a:t>
            </a: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An extract of the User table definition:</a:t>
            </a: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899592" y="1483781"/>
            <a:ext cx="6066667" cy="4676190"/>
          </a:xfrm>
          <a:prstGeom prst="rect">
            <a:avLst/>
          </a:prstGeom>
        </p:spPr>
      </p:pic>
    </p:spTree>
    <p:extLst>
      <p:ext uri="{BB962C8B-B14F-4D97-AF65-F5344CB8AC3E}">
        <p14:creationId xmlns:p14="http://schemas.microsoft.com/office/powerpoint/2010/main" val="1953458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Persistent Data Management – Logical Design</a:t>
            </a: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JPA allows the creation of custom converters. For example, the following converter is used to efficiently convert the set of adverse conditions chosen for each event into an integer hash (representing the bitmask of the set).</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539552" y="2497607"/>
            <a:ext cx="5688632" cy="3691906"/>
          </a:xfrm>
          <a:prstGeom prst="rect">
            <a:avLst/>
          </a:prstGeom>
        </p:spPr>
      </p:pic>
    </p:spTree>
    <p:extLst>
      <p:ext uri="{BB962C8B-B14F-4D97-AF65-F5344CB8AC3E}">
        <p14:creationId xmlns:p14="http://schemas.microsoft.com/office/powerpoint/2010/main" val="29271754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User Experience </a:t>
            </a:r>
            <a:r>
              <a:rPr lang="it-IT" sz="2600" i="1" dirty="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Introduction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dirty="0" smtClean="0">
                <a:latin typeface="Times New Roman" panose="02020603050405020304" pitchFamily="18" charset="0"/>
                <a:cs typeface="Times New Roman" panose="02020603050405020304" pitchFamily="18" charset="0"/>
              </a:rPr>
              <a:t>In </a:t>
            </a:r>
            <a:r>
              <a:rPr lang="it-IT" sz="2200" dirty="0" err="1" smtClean="0">
                <a:latin typeface="Times New Roman" panose="02020603050405020304" pitchFamily="18" charset="0"/>
                <a:cs typeface="Times New Roman" panose="02020603050405020304" pitchFamily="18" charset="0"/>
              </a:rPr>
              <a:t>this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section</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we</a:t>
            </a:r>
            <a:r>
              <a:rPr lang="it-IT" sz="2200" dirty="0" smtClean="0">
                <a:latin typeface="Times New Roman" panose="02020603050405020304" pitchFamily="18" charset="0"/>
                <a:cs typeface="Times New Roman" panose="02020603050405020304" pitchFamily="18" charset="0"/>
              </a:rPr>
              <a:t> are </a:t>
            </a:r>
            <a:r>
              <a:rPr lang="it-IT" sz="2200" dirty="0" err="1" smtClean="0">
                <a:latin typeface="Times New Roman" panose="02020603050405020304" pitchFamily="18" charset="0"/>
                <a:cs typeface="Times New Roman" panose="02020603050405020304" pitchFamily="18" charset="0"/>
              </a:rPr>
              <a:t>going</a:t>
            </a:r>
            <a:r>
              <a:rPr lang="it-IT" sz="2200" dirty="0" smtClean="0">
                <a:latin typeface="Times New Roman" panose="02020603050405020304" pitchFamily="18" charset="0"/>
                <a:cs typeface="Times New Roman" panose="02020603050405020304" pitchFamily="18" charset="0"/>
              </a:rPr>
              <a:t> to </a:t>
            </a:r>
            <a:r>
              <a:rPr lang="it-IT" sz="2200" dirty="0" err="1" smtClean="0">
                <a:latin typeface="Times New Roman" panose="02020603050405020304" pitchFamily="18" charset="0"/>
                <a:cs typeface="Times New Roman" panose="02020603050405020304" pitchFamily="18" charset="0"/>
              </a:rPr>
              <a:t>describe</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user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interface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level</a:t>
            </a:r>
            <a:r>
              <a:rPr lang="it-IT" sz="2200" dirty="0" smtClean="0">
                <a:latin typeface="Times New Roman" panose="02020603050405020304" pitchFamily="18" charset="0"/>
                <a:cs typeface="Times New Roman" panose="02020603050405020304" pitchFamily="18" charset="0"/>
              </a:rPr>
              <a:t> of </a:t>
            </a:r>
            <a:r>
              <a:rPr lang="it-IT" sz="2200" dirty="0" err="1" smtClean="0">
                <a:latin typeface="Times New Roman" panose="02020603050405020304" pitchFamily="18" charset="0"/>
                <a:cs typeface="Times New Roman" panose="02020603050405020304" pitchFamily="18" charset="0"/>
              </a:rPr>
              <a:t>our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application</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will</a:t>
            </a:r>
            <a:r>
              <a:rPr lang="it-IT" sz="2200" dirty="0" smtClean="0">
                <a:latin typeface="Times New Roman" panose="02020603050405020304" pitchFamily="18" charset="0"/>
                <a:cs typeface="Times New Roman" panose="02020603050405020304" pitchFamily="18" charset="0"/>
              </a:rPr>
              <a:t> focus the </a:t>
            </a:r>
            <a:r>
              <a:rPr lang="it-IT" sz="2200" dirty="0" err="1" smtClean="0">
                <a:latin typeface="Times New Roman" panose="02020603050405020304" pitchFamily="18" charset="0"/>
                <a:cs typeface="Times New Roman" panose="02020603050405020304" pitchFamily="18" charset="0"/>
              </a:rPr>
              <a:t>attention</a:t>
            </a:r>
            <a:r>
              <a:rPr lang="it-IT" sz="2200" dirty="0" smtClean="0">
                <a:latin typeface="Times New Roman" panose="02020603050405020304" pitchFamily="18" charset="0"/>
                <a:cs typeface="Times New Roman" panose="02020603050405020304" pitchFamily="18" charset="0"/>
              </a:rPr>
              <a:t> in the </a:t>
            </a:r>
            <a:r>
              <a:rPr lang="it-IT" sz="2200" dirty="0" err="1" smtClean="0">
                <a:latin typeface="Times New Roman" panose="02020603050405020304" pitchFamily="18" charset="0"/>
                <a:cs typeface="Times New Roman" panose="02020603050405020304" pitchFamily="18" charset="0"/>
              </a:rPr>
              <a:t>main</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aspects</a:t>
            </a:r>
            <a:r>
              <a:rPr lang="it-IT" sz="2200" dirty="0" smtClean="0">
                <a:latin typeface="Times New Roman" panose="02020603050405020304" pitchFamily="18" charset="0"/>
                <a:cs typeface="Times New Roman" panose="02020603050405020304" pitchFamily="18" charset="0"/>
              </a:rPr>
              <a:t>.</a:t>
            </a: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For </a:t>
            </a:r>
            <a:r>
              <a:rPr lang="it-IT" sz="2200" dirty="0" err="1" smtClean="0">
                <a:latin typeface="Times New Roman" panose="02020603050405020304" pitchFamily="18" charset="0"/>
                <a:cs typeface="Times New Roman" panose="02020603050405020304" pitchFamily="18" charset="0"/>
              </a:rPr>
              <a:t>each</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diagram</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will</a:t>
            </a:r>
            <a:r>
              <a:rPr lang="it-IT" sz="2200" dirty="0" smtClean="0">
                <a:latin typeface="Times New Roman" panose="02020603050405020304" pitchFamily="18" charset="0"/>
                <a:cs typeface="Times New Roman" panose="02020603050405020304" pitchFamily="18" charset="0"/>
              </a:rPr>
              <a:t> show the relation </a:t>
            </a:r>
            <a:r>
              <a:rPr lang="it-IT" sz="2200" dirty="0" err="1" smtClean="0">
                <a:latin typeface="Times New Roman" panose="02020603050405020304" pitchFamily="18" charset="0"/>
                <a:cs typeface="Times New Roman" panose="02020603050405020304" pitchFamily="18" charset="0"/>
              </a:rPr>
              <a:t>that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holds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among</a:t>
            </a:r>
            <a:r>
              <a:rPr lang="it-IT" sz="2200" dirty="0" smtClean="0">
                <a:latin typeface="Times New Roman" panose="02020603050405020304" pitchFamily="18" charset="0"/>
                <a:cs typeface="Times New Roman" panose="02020603050405020304" pitchFamily="18" charset="0"/>
              </a:rPr>
              <a:t>:</a:t>
            </a:r>
          </a:p>
          <a:p>
            <a:pPr marL="0" indent="0">
              <a:buNone/>
            </a:pPr>
            <a:endParaRPr lang="it-IT" sz="1400" dirty="0" smtClean="0">
              <a:latin typeface="Times New Roman" panose="02020603050405020304" pitchFamily="18" charset="0"/>
              <a:cs typeface="Times New Roman" panose="02020603050405020304" pitchFamily="18" charset="0"/>
            </a:endParaRPr>
          </a:p>
          <a:p>
            <a:r>
              <a:rPr lang="it-IT" sz="2200" dirty="0" smtClean="0">
                <a:latin typeface="Times New Roman" panose="02020603050405020304" pitchFamily="18" charset="0"/>
                <a:cs typeface="Times New Roman" panose="02020603050405020304" pitchFamily="18" charset="0"/>
              </a:rPr>
              <a:t>The User Experience </a:t>
            </a:r>
            <a:r>
              <a:rPr lang="it-IT" sz="2200" dirty="0" err="1" smtClean="0">
                <a:latin typeface="Times New Roman" panose="02020603050405020304" pitchFamily="18" charset="0"/>
                <a:cs typeface="Times New Roman" panose="02020603050405020304" pitchFamily="18" charset="0"/>
              </a:rPr>
              <a:t>diagrams</a:t>
            </a:r>
            <a:r>
              <a:rPr lang="it-IT" sz="2200" dirty="0" smtClean="0">
                <a:latin typeface="Times New Roman" panose="02020603050405020304" pitchFamily="18" charset="0"/>
                <a:cs typeface="Times New Roman" panose="02020603050405020304" pitchFamily="18" charset="0"/>
              </a:rPr>
              <a:t>,</a:t>
            </a:r>
          </a:p>
          <a:p>
            <a:pPr marL="0" indent="0">
              <a:buNone/>
            </a:pPr>
            <a:endParaRPr lang="it-IT" sz="1400" dirty="0" smtClean="0">
              <a:latin typeface="Times New Roman" panose="02020603050405020304" pitchFamily="18" charset="0"/>
              <a:cs typeface="Times New Roman" panose="02020603050405020304" pitchFamily="18" charset="0"/>
            </a:endParaRPr>
          </a:p>
          <a:p>
            <a:r>
              <a:rPr lang="it-IT" sz="2200" dirty="0" smtClean="0">
                <a:latin typeface="Times New Roman" panose="02020603050405020304" pitchFamily="18" charset="0"/>
                <a:cs typeface="Times New Roman" panose="02020603050405020304" pitchFamily="18" charset="0"/>
              </a:rPr>
              <a:t>The </a:t>
            </a:r>
            <a:r>
              <a:rPr lang="it-IT" sz="2200" dirty="0" err="1" smtClean="0">
                <a:latin typeface="Times New Roman" panose="02020603050405020304" pitchFamily="18" charset="0"/>
                <a:cs typeface="Times New Roman" panose="02020603050405020304" pitchFamily="18" charset="0"/>
              </a:rPr>
              <a:t>real</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pages</a:t>
            </a:r>
            <a:r>
              <a:rPr lang="it-IT" sz="2200" dirty="0" smtClean="0">
                <a:latin typeface="Times New Roman" panose="02020603050405020304" pitchFamily="18" charset="0"/>
                <a:cs typeface="Times New Roman" panose="02020603050405020304" pitchFamily="18" charset="0"/>
              </a:rPr>
              <a:t>, with the some code </a:t>
            </a:r>
            <a:r>
              <a:rPr lang="it-IT" sz="2200" dirty="0" err="1" smtClean="0">
                <a:latin typeface="Times New Roman" panose="02020603050405020304" pitchFamily="18" charset="0"/>
                <a:cs typeface="Times New Roman" panose="02020603050405020304" pitchFamily="18" charset="0"/>
              </a:rPr>
              <a:t>particularly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relevant</a:t>
            </a:r>
            <a:r>
              <a:rPr lang="it-IT" sz="2200" dirty="0" smtClean="0">
                <a:latin typeface="Times New Roman" panose="02020603050405020304" pitchFamily="18" charset="0"/>
                <a:cs typeface="Times New Roman" panose="02020603050405020304" pitchFamily="18" charset="0"/>
              </a:rPr>
              <a:t>.</a:t>
            </a:r>
          </a:p>
          <a:p>
            <a:endParaRPr lang="it-IT" sz="2200" dirty="0" smtClean="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09802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ctrTitle"/>
          </p:nvPr>
        </p:nvSpPr>
        <p:spPr>
          <a:xfrm>
            <a:off x="685800" y="2132856"/>
            <a:ext cx="7772400" cy="1470025"/>
          </a:xfrm>
          <a:ln cmpd="thickThin">
            <a:noFill/>
          </a:ln>
        </p:spPr>
        <p:txBody>
          <a:bodyPr>
            <a:noAutofit/>
          </a:bodyPr>
          <a:lstStyle/>
          <a:p>
            <a:pPr algn="l"/>
            <a:r>
              <a:rPr lang="it-IT" sz="2600" i="1" dirty="0" err="1" smtClean="0">
                <a:latin typeface="Times New Roman" panose="02020603050405020304" pitchFamily="18" charset="0"/>
                <a:cs typeface="Times New Roman" panose="02020603050405020304" pitchFamily="18" charset="0"/>
              </a:rPr>
              <a:t>Requirement</a:t>
            </a:r>
            <a:r>
              <a:rPr lang="it-IT" sz="2600" i="1" dirty="0" smtClean="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analysis</a:t>
            </a:r>
            <a:r>
              <a:rPr lang="it-IT" sz="2600" i="1" dirty="0" smtClean="0">
                <a:latin typeface="Times New Roman" panose="02020603050405020304" pitchFamily="18" charset="0"/>
                <a:cs typeface="Times New Roman" panose="02020603050405020304" pitchFamily="18" charset="0"/>
              </a:rPr>
              <a:t> and </a:t>
            </a:r>
            <a:r>
              <a:rPr lang="it-IT" sz="2600" i="1" dirty="0" err="1" smtClean="0">
                <a:latin typeface="Times New Roman" panose="02020603050405020304" pitchFamily="18" charset="0"/>
                <a:cs typeface="Times New Roman" panose="02020603050405020304" pitchFamily="18" charset="0"/>
              </a:rPr>
              <a:t>specification</a:t>
            </a:r>
            <a:endParaRPr lang="it-IT" sz="2600" i="1"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764704"/>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5424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User Experience </a:t>
            </a:r>
            <a:r>
              <a:rPr lang="it-IT" sz="2600" i="1" dirty="0">
                <a:latin typeface="Times New Roman" panose="02020603050405020304" pitchFamily="18" charset="0"/>
                <a:cs typeface="Times New Roman" panose="02020603050405020304" pitchFamily="18" charset="0"/>
              </a:rPr>
              <a:t>–</a:t>
            </a:r>
            <a:r>
              <a:rPr lang="it-IT" sz="2600" i="1" dirty="0" smtClean="0">
                <a:latin typeface="Times New Roman" panose="02020603050405020304" pitchFamily="18" charset="0"/>
                <a:cs typeface="Times New Roman" panose="02020603050405020304" pitchFamily="18" charset="0"/>
              </a:rPr>
              <a:t> Guest</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Segnaposto contenuto 1" descr="1 MeteoCal UX - Access.png"/>
          <p:cNvPicPr>
            <a:picLocks noGrp="1" noChangeAspect="1"/>
          </p:cNvPicPr>
          <p:nvPr>
            <p:ph idx="1"/>
          </p:nvPr>
        </p:nvPicPr>
        <p:blipFill>
          <a:blip r:embed="rId2">
            <a:extLst>
              <a:ext uri="{28A0092B-C50C-407E-A947-70E740481C1C}">
                <a14:useLocalDpi xmlns:a14="http://schemas.microsoft.com/office/drawing/2010/main" val="0"/>
              </a:ext>
            </a:extLst>
          </a:blip>
          <a:srcRect t="-2664" b="-2664"/>
          <a:stretch>
            <a:fillRect/>
          </a:stretch>
        </p:blipFill>
        <p:spPr>
          <a:xfrm>
            <a:off x="539750" y="980728"/>
            <a:ext cx="8064500" cy="5184775"/>
          </a:xfrm>
        </p:spPr>
      </p:pic>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4483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User Experience </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i="1" dirty="0" err="1" smtClean="0">
                <a:latin typeface="Times New Roman" panose="02020603050405020304" pitchFamily="18" charset="0"/>
                <a:cs typeface="Times New Roman" panose="02020603050405020304" pitchFamily="18" charset="0"/>
              </a:rPr>
              <a:t>Correspondence</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between</a:t>
            </a:r>
            <a:r>
              <a:rPr lang="it-IT" sz="2200" i="1" dirty="0" smtClean="0">
                <a:latin typeface="Times New Roman" panose="02020603050405020304" pitchFamily="18" charset="0"/>
                <a:cs typeface="Times New Roman" panose="02020603050405020304" pitchFamily="18" charset="0"/>
              </a:rPr>
              <a:t> the </a:t>
            </a:r>
            <a:r>
              <a:rPr lang="it-IT" sz="2200" i="1" dirty="0" err="1" smtClean="0">
                <a:latin typeface="Times New Roman" panose="02020603050405020304" pitchFamily="18" charset="0"/>
                <a:cs typeface="Times New Roman" panose="02020603050405020304" pitchFamily="18" charset="0"/>
              </a:rPr>
              <a:t>diagram</a:t>
            </a:r>
            <a:r>
              <a:rPr lang="it-IT" sz="2200" i="1" dirty="0" smtClean="0">
                <a:latin typeface="Times New Roman" panose="02020603050405020304" pitchFamily="18" charset="0"/>
                <a:cs typeface="Times New Roman" panose="02020603050405020304" pitchFamily="18" charset="0"/>
              </a:rPr>
              <a:t> and </a:t>
            </a:r>
            <a:r>
              <a:rPr lang="it-IT" sz="2200" i="1" dirty="0" err="1" smtClean="0">
                <a:latin typeface="Times New Roman" panose="02020603050405020304" pitchFamily="18" charset="0"/>
                <a:cs typeface="Times New Roman" panose="02020603050405020304" pitchFamily="18" charset="0"/>
              </a:rPr>
              <a:t>pages</a:t>
            </a:r>
            <a:r>
              <a:rPr lang="it-IT" sz="2200" i="1" dirty="0" smtClean="0">
                <a:latin typeface="Times New Roman" panose="02020603050405020304" pitchFamily="18" charset="0"/>
                <a:cs typeface="Times New Roman" panose="02020603050405020304" pitchFamily="18" charset="0"/>
              </a:rPr>
              <a:t>.</a:t>
            </a:r>
          </a:p>
          <a:p>
            <a:pPr marL="0" indent="0">
              <a:buNone/>
            </a:pPr>
            <a:endParaRPr lang="it-IT" sz="2200" dirty="0" smtClean="0">
              <a:latin typeface="Times New Roman" panose="02020603050405020304" pitchFamily="18" charset="0"/>
              <a:cs typeface="Times New Roman" panose="02020603050405020304" pitchFamily="18" charset="0"/>
            </a:endParaRPr>
          </a:p>
          <a:p>
            <a:r>
              <a:rPr lang="it-IT" sz="2200" dirty="0" smtClean="0">
                <a:latin typeface="Times New Roman" panose="02020603050405020304" pitchFamily="18" charset="0"/>
                <a:cs typeface="Times New Roman" panose="02020603050405020304" pitchFamily="18" charset="0"/>
              </a:rPr>
              <a:t>The </a:t>
            </a:r>
            <a:r>
              <a:rPr lang="it-IT" sz="2200" dirty="0" err="1" smtClean="0">
                <a:latin typeface="Times New Roman" panose="02020603050405020304" pitchFamily="18" charset="0"/>
                <a:cs typeface="Times New Roman" panose="02020603050405020304" pitchFamily="18" charset="0"/>
              </a:rPr>
              <a:t>GuestHome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takes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place</a:t>
            </a:r>
            <a:r>
              <a:rPr lang="it-IT" sz="2200" dirty="0" smtClean="0">
                <a:latin typeface="Times New Roman" panose="02020603050405020304" pitchFamily="18" charset="0"/>
                <a:cs typeface="Times New Roman" panose="02020603050405020304" pitchFamily="18" charset="0"/>
              </a:rPr>
              <a:t> with the Index page:</a:t>
            </a:r>
            <a:r>
              <a:rPr lang="it-IT" sz="2200" dirty="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contains</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two</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forms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one</a:t>
            </a:r>
            <a:r>
              <a:rPr lang="it-IT" sz="2200" dirty="0" smtClean="0">
                <a:latin typeface="Times New Roman" panose="02020603050405020304" pitchFamily="18" charset="0"/>
                <a:cs typeface="Times New Roman" panose="02020603050405020304" pitchFamily="18" charset="0"/>
              </a:rPr>
              <a:t> for the </a:t>
            </a:r>
            <a:r>
              <a:rPr lang="it-IT" sz="2200" dirty="0" err="1" smtClean="0">
                <a:latin typeface="Times New Roman" panose="02020603050405020304" pitchFamily="18" charset="0"/>
                <a:cs typeface="Times New Roman" panose="02020603050405020304" pitchFamily="18" charset="0"/>
              </a:rPr>
              <a:t>registration</a:t>
            </a:r>
            <a:r>
              <a:rPr lang="it-IT" sz="2200" dirty="0" smtClean="0">
                <a:latin typeface="Times New Roman" panose="02020603050405020304" pitchFamily="18" charset="0"/>
                <a:cs typeface="Times New Roman" panose="02020603050405020304" pitchFamily="18" charset="0"/>
              </a:rPr>
              <a:t> and the </a:t>
            </a:r>
            <a:r>
              <a:rPr lang="it-IT" sz="2200" dirty="0" err="1" smtClean="0">
                <a:latin typeface="Times New Roman" panose="02020603050405020304" pitchFamily="18" charset="0"/>
                <a:cs typeface="Times New Roman" panose="02020603050405020304" pitchFamily="18" charset="0"/>
              </a:rPr>
              <a:t>other</a:t>
            </a:r>
            <a:r>
              <a:rPr lang="it-IT" sz="2200" dirty="0" smtClean="0">
                <a:latin typeface="Times New Roman" panose="02020603050405020304" pitchFamily="18" charset="0"/>
                <a:cs typeface="Times New Roman" panose="02020603050405020304" pitchFamily="18" charset="0"/>
              </a:rPr>
              <a:t> for the login. In case of </a:t>
            </a:r>
            <a:r>
              <a:rPr lang="it-IT" sz="2200" dirty="0" err="1" smtClean="0">
                <a:latin typeface="Times New Roman" panose="02020603050405020304" pitchFamily="18" charset="0"/>
                <a:cs typeface="Times New Roman" panose="02020603050405020304" pitchFamily="18" charset="0"/>
              </a:rPr>
              <a:t>error</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user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stays</a:t>
            </a:r>
            <a:r>
              <a:rPr lang="it-IT" sz="2200" dirty="0" smtClean="0">
                <a:latin typeface="Times New Roman" panose="02020603050405020304" pitchFamily="18" charset="0"/>
                <a:cs typeface="Times New Roman" panose="02020603050405020304" pitchFamily="18" charset="0"/>
              </a:rPr>
              <a:t> in the </a:t>
            </a:r>
            <a:r>
              <a:rPr lang="it-IT" sz="2200" dirty="0" err="1" smtClean="0">
                <a:latin typeface="Times New Roman" panose="02020603050405020304" pitchFamily="18" charset="0"/>
                <a:cs typeface="Times New Roman" panose="02020603050405020304" pitchFamily="18" charset="0"/>
              </a:rPr>
              <a:t>same</a:t>
            </a:r>
            <a:r>
              <a:rPr lang="it-IT" sz="2200" dirty="0" smtClean="0">
                <a:latin typeface="Times New Roman" panose="02020603050405020304" pitchFamily="18" charset="0"/>
                <a:cs typeface="Times New Roman" panose="02020603050405020304" pitchFamily="18" charset="0"/>
              </a:rPr>
              <a:t> page and an </a:t>
            </a:r>
            <a:r>
              <a:rPr lang="it-IT" sz="2200" dirty="0" err="1" smtClean="0">
                <a:latin typeface="Times New Roman" panose="02020603050405020304" pitchFamily="18" charset="0"/>
                <a:cs typeface="Times New Roman" panose="02020603050405020304" pitchFamily="18" charset="0"/>
              </a:rPr>
              <a:t>error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message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shown</a:t>
            </a:r>
            <a:r>
              <a:rPr lang="it-IT" sz="2200" dirty="0" smtClean="0">
                <a:latin typeface="Times New Roman" panose="02020603050405020304" pitchFamily="18" charset="0"/>
                <a:cs typeface="Times New Roman" panose="02020603050405020304" pitchFamily="18" charset="0"/>
              </a:rPr>
              <a:t>.</a:t>
            </a:r>
          </a:p>
          <a:p>
            <a:endParaRPr lang="it-IT" sz="2200" dirty="0" smtClean="0">
              <a:latin typeface="Times New Roman" panose="02020603050405020304" pitchFamily="18" charset="0"/>
              <a:cs typeface="Times New Roman" panose="02020603050405020304" pitchFamily="18" charset="0"/>
            </a:endParaRPr>
          </a:p>
          <a:p>
            <a:r>
              <a:rPr lang="it-IT" sz="2200" dirty="0" smtClean="0">
                <a:latin typeface="Times New Roman" panose="02020603050405020304" pitchFamily="18" charset="0"/>
                <a:cs typeface="Times New Roman" panose="02020603050405020304" pitchFamily="18" charset="0"/>
              </a:rPr>
              <a:t>The </a:t>
            </a:r>
            <a:r>
              <a:rPr lang="it-IT" sz="2200" dirty="0" err="1" smtClean="0">
                <a:latin typeface="Times New Roman" panose="02020603050405020304" pitchFamily="18" charset="0"/>
                <a:cs typeface="Times New Roman" panose="02020603050405020304" pitchFamily="18" charset="0"/>
              </a:rPr>
              <a:t>UserHome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realized</a:t>
            </a:r>
            <a:r>
              <a:rPr lang="it-IT" sz="2200" dirty="0" smtClean="0">
                <a:latin typeface="Times New Roman" panose="02020603050405020304" pitchFamily="18" charset="0"/>
                <a:cs typeface="Times New Roman" panose="02020603050405020304" pitchFamily="18" charset="0"/>
              </a:rPr>
              <a:t> with the </a:t>
            </a:r>
            <a:r>
              <a:rPr lang="it-IT" sz="2200" dirty="0" err="1" smtClean="0">
                <a:latin typeface="Times New Roman" panose="02020603050405020304" pitchFamily="18" charset="0"/>
                <a:cs typeface="Times New Roman" panose="02020603050405020304" pitchFamily="18" charset="0"/>
              </a:rPr>
              <a:t>HomeCalendar</a:t>
            </a:r>
            <a:r>
              <a:rPr lang="it-IT" sz="2200" dirty="0" smtClean="0">
                <a:latin typeface="Times New Roman" panose="02020603050405020304" pitchFamily="18" charset="0"/>
                <a:cs typeface="Times New Roman" panose="02020603050405020304" pitchFamily="18" charset="0"/>
              </a:rPr>
              <a:t> page: </a:t>
            </a:r>
            <a:r>
              <a:rPr lang="it-IT" sz="2200" dirty="0" err="1" smtClean="0">
                <a:latin typeface="Times New Roman" panose="02020603050405020304" pitchFamily="18" charset="0"/>
                <a:cs typeface="Times New Roman" panose="02020603050405020304" pitchFamily="18" charset="0"/>
              </a:rPr>
              <a:t>it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contains</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topbar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that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groups</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main</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funtionalities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will</a:t>
            </a:r>
            <a:r>
              <a:rPr lang="it-IT" sz="2200" dirty="0" smtClean="0">
                <a:latin typeface="Times New Roman" panose="02020603050405020304" pitchFamily="18" charset="0"/>
                <a:cs typeface="Times New Roman" panose="02020603050405020304" pitchFamily="18" charset="0"/>
              </a:rPr>
              <a:t> be </a:t>
            </a:r>
            <a:r>
              <a:rPr lang="it-IT" sz="2200" dirty="0" err="1" smtClean="0">
                <a:latin typeface="Times New Roman" panose="02020603050405020304" pitchFamily="18" charset="0"/>
                <a:cs typeface="Times New Roman" panose="02020603050405020304" pitchFamily="18" charset="0"/>
              </a:rPr>
              <a:t>described</a:t>
            </a:r>
            <a:r>
              <a:rPr lang="it-IT" sz="2200" dirty="0" smtClean="0">
                <a:latin typeface="Times New Roman" panose="02020603050405020304" pitchFamily="18" charset="0"/>
                <a:cs typeface="Times New Roman" panose="02020603050405020304" pitchFamily="18" charset="0"/>
              </a:rPr>
              <a:t> in the </a:t>
            </a:r>
            <a:r>
              <a:rPr lang="it-IT" sz="2200" dirty="0" err="1" smtClean="0">
                <a:latin typeface="Times New Roman" panose="02020603050405020304" pitchFamily="18" charset="0"/>
                <a:cs typeface="Times New Roman" panose="02020603050405020304" pitchFamily="18" charset="0"/>
              </a:rPr>
              <a:t>next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diagrams</a:t>
            </a:r>
            <a:r>
              <a:rPr lang="it-IT" sz="2200" dirty="0" smtClean="0">
                <a:latin typeface="Times New Roman" panose="02020603050405020304" pitchFamily="18" charset="0"/>
                <a:cs typeface="Times New Roman" panose="02020603050405020304" pitchFamily="18" charset="0"/>
              </a:rPr>
              <a:t>, and the </a:t>
            </a:r>
            <a:r>
              <a:rPr lang="it-IT" sz="2200" dirty="0" err="1" smtClean="0">
                <a:latin typeface="Times New Roman" panose="02020603050405020304" pitchFamily="18" charset="0"/>
                <a:cs typeface="Times New Roman" panose="02020603050405020304" pitchFamily="18" charset="0"/>
              </a:rPr>
              <a:t>connected</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user’s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calendar</a:t>
            </a:r>
            <a:r>
              <a:rPr lang="it-IT" sz="2200" dirty="0">
                <a:latin typeface="Times New Roman" panose="02020603050405020304" pitchFamily="18" charset="0"/>
                <a:cs typeface="Times New Roman" panose="02020603050405020304" pitchFamily="18" charset="0"/>
              </a:rPr>
              <a:t>.</a:t>
            </a:r>
            <a:endParaRPr lang="it-IT" sz="2200" dirty="0" smtClean="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3" name="Immagine 2" descr="Schermata 2015-02-22 alle 14.58.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600" y="5301208"/>
            <a:ext cx="7136800" cy="239668"/>
          </a:xfrm>
          <a:prstGeom prst="rect">
            <a:avLst/>
          </a:prstGeom>
        </p:spPr>
      </p:pic>
    </p:spTree>
    <p:extLst>
      <p:ext uri="{BB962C8B-B14F-4D97-AF65-F5344CB8AC3E}">
        <p14:creationId xmlns:p14="http://schemas.microsoft.com/office/powerpoint/2010/main" val="20677615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User Experience </a:t>
            </a:r>
            <a:r>
              <a:rPr lang="it-IT" sz="2600" i="1" dirty="0">
                <a:latin typeface="Times New Roman" panose="02020603050405020304" pitchFamily="18" charset="0"/>
                <a:cs typeface="Times New Roman" panose="02020603050405020304" pitchFamily="18" charset="0"/>
              </a:rPr>
              <a:t>– </a:t>
            </a:r>
            <a:r>
              <a:rPr lang="it-IT" sz="2600" i="1" dirty="0" smtClean="0">
                <a:latin typeface="Times New Roman" panose="02020603050405020304" pitchFamily="18" charset="0"/>
                <a:cs typeface="Times New Roman" panose="02020603050405020304" pitchFamily="18" charset="0"/>
              </a:rPr>
              <a:t>Other User Calendar</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5" name="Segnaposto contenuto 4" descr="Schermata 2015-02-22 alle 14.53.52.png"/>
          <p:cNvPicPr>
            <a:picLocks noGrp="1" noChangeAspect="1"/>
          </p:cNvPicPr>
          <p:nvPr>
            <p:ph idx="1"/>
          </p:nvPr>
        </p:nvPicPr>
        <p:blipFill>
          <a:blip r:embed="rId2">
            <a:extLst>
              <a:ext uri="{28A0092B-C50C-407E-A947-70E740481C1C}">
                <a14:useLocalDpi xmlns:a14="http://schemas.microsoft.com/office/drawing/2010/main" val="0"/>
              </a:ext>
            </a:extLst>
          </a:blip>
          <a:srcRect l="-8088" r="-8088"/>
          <a:stretch>
            <a:fillRect/>
          </a:stretch>
        </p:blipFill>
        <p:spPr>
          <a:xfrm>
            <a:off x="179512" y="947861"/>
            <a:ext cx="8712968" cy="5217443"/>
          </a:xfrm>
        </p:spPr>
      </p:pic>
    </p:spTree>
    <p:extLst>
      <p:ext uri="{BB962C8B-B14F-4D97-AF65-F5344CB8AC3E}">
        <p14:creationId xmlns:p14="http://schemas.microsoft.com/office/powerpoint/2010/main" val="37765729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User Experience </a:t>
            </a:r>
            <a:r>
              <a:rPr lang="it-IT" sz="2600" i="1" dirty="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Topbar</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Segnaposto contenuto 2" descr="2 MeteoCal UX - Top Bar.png"/>
          <p:cNvPicPr>
            <a:picLocks noGrp="1" noChangeAspect="1"/>
          </p:cNvPicPr>
          <p:nvPr>
            <p:ph idx="1"/>
          </p:nvPr>
        </p:nvPicPr>
        <p:blipFill rotWithShape="1">
          <a:blip r:embed="rId2">
            <a:extLst>
              <a:ext uri="{28A0092B-C50C-407E-A947-70E740481C1C}">
                <a14:useLocalDpi xmlns:a14="http://schemas.microsoft.com/office/drawing/2010/main" val="0"/>
              </a:ext>
            </a:extLst>
          </a:blip>
          <a:srcRect t="408" b="408"/>
          <a:stretch/>
        </p:blipFill>
        <p:spPr>
          <a:xfrm>
            <a:off x="467544" y="980728"/>
            <a:ext cx="7686657" cy="3744416"/>
          </a:xfrm>
        </p:spPr>
      </p:pic>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714857" y="5301208"/>
            <a:ext cx="5714286" cy="361905"/>
          </a:xfrm>
          <a:prstGeom prst="rect">
            <a:avLst/>
          </a:prstGeom>
        </p:spPr>
      </p:pic>
      <p:sp>
        <p:nvSpPr>
          <p:cNvPr id="9" name="Segnaposto contenuto 17"/>
          <p:cNvSpPr txBox="1">
            <a:spLocks/>
          </p:cNvSpPr>
          <p:nvPr/>
        </p:nvSpPr>
        <p:spPr>
          <a:xfrm>
            <a:off x="539552" y="4725144"/>
            <a:ext cx="8064896" cy="43204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Font typeface="Arial" panose="020B0604020202020204" pitchFamily="34" charset="0"/>
              <a:buNone/>
            </a:pPr>
            <a:r>
              <a:rPr lang="it-IT" sz="2200" dirty="0" smtClean="0">
                <a:latin typeface="Times New Roman" panose="02020603050405020304" pitchFamily="18" charset="0"/>
                <a:cs typeface="Times New Roman" panose="02020603050405020304" pitchFamily="18" charset="0"/>
              </a:rPr>
              <a:t>The Top Bar included in every user page of our platform:</a:t>
            </a:r>
          </a:p>
          <a:p>
            <a:pPr marL="0" indent="0" algn="just">
              <a:buFont typeface="Arial" panose="020B0604020202020204" pitchFamily="34" charset="0"/>
              <a:buNone/>
            </a:pPr>
            <a:endParaRPr lang="it-IT" sz="2200"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it-IT" sz="22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it-IT"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29034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User Experience</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i="1" dirty="0" err="1" smtClean="0">
                <a:latin typeface="Times New Roman" panose="02020603050405020304" pitchFamily="18" charset="0"/>
                <a:cs typeface="Times New Roman" panose="02020603050405020304" pitchFamily="18" charset="0"/>
              </a:rPr>
              <a:t>Correspondence</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between</a:t>
            </a:r>
            <a:r>
              <a:rPr lang="it-IT" sz="2200" i="1" dirty="0" smtClean="0">
                <a:latin typeface="Times New Roman" panose="02020603050405020304" pitchFamily="18" charset="0"/>
                <a:cs typeface="Times New Roman" panose="02020603050405020304" pitchFamily="18" charset="0"/>
              </a:rPr>
              <a:t> the </a:t>
            </a:r>
            <a:r>
              <a:rPr lang="it-IT" sz="2200" i="1" dirty="0" err="1" smtClean="0">
                <a:latin typeface="Times New Roman" panose="02020603050405020304" pitchFamily="18" charset="0"/>
                <a:cs typeface="Times New Roman" panose="02020603050405020304" pitchFamily="18" charset="0"/>
              </a:rPr>
              <a:t>diagram</a:t>
            </a:r>
            <a:r>
              <a:rPr lang="it-IT" sz="2200" i="1" dirty="0" smtClean="0">
                <a:latin typeface="Times New Roman" panose="02020603050405020304" pitchFamily="18" charset="0"/>
                <a:cs typeface="Times New Roman" panose="02020603050405020304" pitchFamily="18" charset="0"/>
              </a:rPr>
              <a:t> and the page.</a:t>
            </a:r>
          </a:p>
          <a:p>
            <a:pPr marL="0" indent="0">
              <a:buNone/>
            </a:pPr>
            <a:endParaRPr lang="it-IT" sz="2200" dirty="0">
              <a:latin typeface="Times New Roman" panose="02020603050405020304" pitchFamily="18" charset="0"/>
              <a:cs typeface="Times New Roman" panose="02020603050405020304" pitchFamily="18" charset="0"/>
            </a:endParaRPr>
          </a:p>
          <a:p>
            <a:r>
              <a:rPr lang="it-IT" sz="2200" dirty="0" err="1" smtClean="0">
                <a:latin typeface="Times New Roman" panose="02020603050405020304" pitchFamily="18" charset="0"/>
                <a:cs typeface="Times New Roman" panose="02020603050405020304" pitchFamily="18" charset="0"/>
              </a:rPr>
              <a:t>This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the component </a:t>
            </a:r>
            <a:r>
              <a:rPr lang="it-IT" sz="2200" dirty="0" err="1" smtClean="0">
                <a:latin typeface="Times New Roman" panose="02020603050405020304" pitchFamily="18" charset="0"/>
                <a:cs typeface="Times New Roman" panose="02020603050405020304" pitchFamily="18" charset="0"/>
              </a:rPr>
              <a:t>that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will</a:t>
            </a:r>
            <a:r>
              <a:rPr lang="it-IT" sz="2200" dirty="0" smtClean="0">
                <a:latin typeface="Times New Roman" panose="02020603050405020304" pitchFamily="18" charset="0"/>
                <a:cs typeface="Times New Roman" panose="02020603050405020304" pitchFamily="18" charset="0"/>
              </a:rPr>
              <a:t> be </a:t>
            </a:r>
            <a:r>
              <a:rPr lang="it-IT" sz="2200" dirty="0" err="1" smtClean="0">
                <a:latin typeface="Times New Roman" panose="02020603050405020304" pitchFamily="18" charset="0"/>
                <a:cs typeface="Times New Roman" panose="02020603050405020304" pitchFamily="18" charset="0"/>
              </a:rPr>
              <a:t>included</a:t>
            </a:r>
            <a:r>
              <a:rPr lang="it-IT" sz="2200" dirty="0" smtClean="0">
                <a:latin typeface="Times New Roman" panose="02020603050405020304" pitchFamily="18" charset="0"/>
                <a:cs typeface="Times New Roman" panose="02020603050405020304" pitchFamily="18" charset="0"/>
              </a:rPr>
              <a:t> in </a:t>
            </a:r>
            <a:r>
              <a:rPr lang="it-IT" sz="2200" dirty="0" err="1" smtClean="0">
                <a:latin typeface="Times New Roman" panose="02020603050405020304" pitchFamily="18" charset="0"/>
                <a:cs typeface="Times New Roman" panose="02020603050405020304" pitchFamily="18" charset="0"/>
              </a:rPr>
              <a:t>each</a:t>
            </a:r>
            <a:r>
              <a:rPr lang="it-IT" sz="2200" dirty="0" smtClean="0">
                <a:latin typeface="Times New Roman" panose="02020603050405020304" pitchFamily="18" charset="0"/>
                <a:cs typeface="Times New Roman" panose="02020603050405020304" pitchFamily="18" charset="0"/>
              </a:rPr>
              <a:t> page of the User Subsystem. </a:t>
            </a:r>
            <a:r>
              <a:rPr lang="it-IT" sz="2200" dirty="0" err="1" smtClean="0">
                <a:latin typeface="Times New Roman" panose="02020603050405020304" pitchFamily="18" charset="0"/>
                <a:cs typeface="Times New Roman" panose="02020603050405020304" pitchFamily="18" charset="0"/>
              </a:rPr>
              <a:t>As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have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already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said</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contains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all</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functionalities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offered</a:t>
            </a:r>
            <a:r>
              <a:rPr lang="it-IT" sz="2200" dirty="0" smtClean="0">
                <a:latin typeface="Times New Roman" panose="02020603050405020304" pitchFamily="18" charset="0"/>
                <a:cs typeface="Times New Roman" panose="02020603050405020304" pitchFamily="18" charset="0"/>
              </a:rPr>
              <a:t> by the </a:t>
            </a:r>
            <a:r>
              <a:rPr lang="it-IT" sz="2200" dirty="0" err="1" smtClean="0">
                <a:latin typeface="Times New Roman" panose="02020603050405020304" pitchFamily="18" charset="0"/>
                <a:cs typeface="Times New Roman" panose="02020603050405020304" pitchFamily="18" charset="0"/>
              </a:rPr>
              <a:t>systems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like</a:t>
            </a:r>
            <a:r>
              <a:rPr lang="it-IT" sz="2200" dirty="0" smtClean="0">
                <a:latin typeface="Times New Roman" panose="02020603050405020304" pitchFamily="18" charset="0"/>
                <a:cs typeface="Times New Roman" panose="02020603050405020304" pitchFamily="18" charset="0"/>
              </a:rPr>
              <a:t> a bridge from the </a:t>
            </a:r>
            <a:r>
              <a:rPr lang="it-IT" sz="2200" dirty="0" err="1" smtClean="0">
                <a:latin typeface="Times New Roman" panose="02020603050405020304" pitchFamily="18" charset="0"/>
                <a:cs typeface="Times New Roman" panose="02020603050405020304" pitchFamily="18" charset="0"/>
              </a:rPr>
              <a:t>current</a:t>
            </a:r>
            <a:r>
              <a:rPr lang="it-IT" sz="2200" dirty="0" smtClean="0">
                <a:latin typeface="Times New Roman" panose="02020603050405020304" pitchFamily="18" charset="0"/>
                <a:cs typeface="Times New Roman" panose="02020603050405020304" pitchFamily="18" charset="0"/>
              </a:rPr>
              <a:t> page to the </a:t>
            </a:r>
            <a:r>
              <a:rPr lang="it-IT" sz="2200" dirty="0" err="1" smtClean="0">
                <a:latin typeface="Times New Roman" panose="02020603050405020304" pitchFamily="18" charset="0"/>
                <a:cs typeface="Times New Roman" panose="02020603050405020304" pitchFamily="18" charset="0"/>
              </a:rPr>
              <a:t>desired</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one</a:t>
            </a:r>
            <a:r>
              <a:rPr lang="it-IT" sz="2200" dirty="0" smtClean="0">
                <a:latin typeface="Times New Roman" panose="02020603050405020304" pitchFamily="18" charset="0"/>
                <a:cs typeface="Times New Roman" panose="02020603050405020304" pitchFamily="18" charset="0"/>
              </a:rPr>
              <a:t>. </a:t>
            </a:r>
          </a:p>
          <a:p>
            <a:endParaRPr lang="it-IT" sz="1400" dirty="0" smtClean="0">
              <a:latin typeface="Times New Roman" panose="02020603050405020304" pitchFamily="18" charset="0"/>
              <a:cs typeface="Times New Roman" panose="02020603050405020304" pitchFamily="18" charset="0"/>
            </a:endParaRPr>
          </a:p>
          <a:p>
            <a:r>
              <a:rPr lang="it-IT" sz="2200" dirty="0" err="1" smtClean="0">
                <a:latin typeface="Times New Roman" panose="02020603050405020304" pitchFamily="18" charset="0"/>
                <a:cs typeface="Times New Roman" panose="02020603050405020304" pitchFamily="18" charset="0"/>
              </a:rPr>
              <a:t>It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doesn’t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contain</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only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links</a:t>
            </a:r>
            <a:r>
              <a:rPr lang="it-IT" sz="2200" dirty="0" smtClean="0">
                <a:latin typeface="Times New Roman" panose="02020603050405020304" pitchFamily="18" charset="0"/>
                <a:cs typeface="Times New Roman" panose="02020603050405020304" pitchFamily="18" charset="0"/>
              </a:rPr>
              <a:t> to </a:t>
            </a:r>
            <a:r>
              <a:rPr lang="it-IT" sz="2200" dirty="0" err="1" smtClean="0">
                <a:latin typeface="Times New Roman" panose="02020603050405020304" pitchFamily="18" charset="0"/>
                <a:cs typeface="Times New Roman" panose="02020603050405020304" pitchFamily="18" charset="0"/>
              </a:rPr>
              <a:t>other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pages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but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also</a:t>
            </a:r>
            <a:r>
              <a:rPr lang="it-IT" sz="2200" dirty="0" smtClean="0">
                <a:latin typeface="Times New Roman" panose="02020603050405020304" pitchFamily="18" charset="0"/>
                <a:cs typeface="Times New Roman" panose="02020603050405020304" pitchFamily="18" charset="0"/>
              </a:rPr>
              <a:t> a </a:t>
            </a:r>
            <a:r>
              <a:rPr lang="it-IT" sz="2200" dirty="0" err="1" smtClean="0">
                <a:latin typeface="Times New Roman" panose="02020603050405020304" pitchFamily="18" charset="0"/>
                <a:cs typeface="Times New Roman" panose="02020603050405020304" pitchFamily="18" charset="0"/>
              </a:rPr>
              <a:t>search</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textarea</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that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allows</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research</a:t>
            </a:r>
            <a:r>
              <a:rPr lang="it-IT" sz="2200" dirty="0" smtClean="0">
                <a:latin typeface="Times New Roman" panose="02020603050405020304" pitchFamily="18" charset="0"/>
                <a:cs typeface="Times New Roman" panose="02020603050405020304" pitchFamily="18" charset="0"/>
              </a:rPr>
              <a:t> of </a:t>
            </a:r>
            <a:r>
              <a:rPr lang="it-IT" sz="2200" dirty="0" err="1" smtClean="0">
                <a:latin typeface="Times New Roman" panose="02020603050405020304" pitchFamily="18" charset="0"/>
                <a:cs typeface="Times New Roman" panose="02020603050405020304" pitchFamily="18" charset="0"/>
              </a:rPr>
              <a:t>user</a:t>
            </a:r>
            <a:r>
              <a:rPr lang="it-IT" sz="2200" dirty="0" smtClean="0">
                <a:latin typeface="Times New Roman" panose="02020603050405020304" pitchFamily="18" charset="0"/>
                <a:cs typeface="Times New Roman" panose="02020603050405020304" pitchFamily="18" charset="0"/>
              </a:rPr>
              <a:t> and </a:t>
            </a:r>
            <a:r>
              <a:rPr lang="it-IT" sz="2200" dirty="0" err="1" smtClean="0">
                <a:latin typeface="Times New Roman" panose="02020603050405020304" pitchFamily="18" charset="0"/>
                <a:cs typeface="Times New Roman" panose="02020603050405020304" pitchFamily="18" charset="0"/>
              </a:rPr>
              <a:t>events</a:t>
            </a:r>
            <a:r>
              <a:rPr lang="it-IT" sz="2200" dirty="0" smtClean="0">
                <a:latin typeface="Times New Roman" panose="02020603050405020304" pitchFamily="18" charset="0"/>
                <a:cs typeface="Times New Roman" panose="02020603050405020304" pitchFamily="18" charset="0"/>
              </a:rPr>
              <a:t>. </a:t>
            </a: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r>
              <a:rPr lang="it-IT" sz="2200" dirty="0" err="1" smtClean="0">
                <a:latin typeface="Times New Roman" panose="02020603050405020304" pitchFamily="18" charset="0"/>
                <a:cs typeface="Times New Roman" panose="02020603050405020304" pitchFamily="18" charset="0"/>
              </a:rPr>
              <a:t>This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realized</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following</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definition</a:t>
            </a:r>
            <a:r>
              <a:rPr lang="it-IT" sz="2200" dirty="0" smtClean="0">
                <a:latin typeface="Times New Roman" panose="02020603050405020304" pitchFamily="18" charset="0"/>
                <a:cs typeface="Times New Roman" panose="02020603050405020304" pitchFamily="18" charset="0"/>
              </a:rPr>
              <a:t> of component, in </a:t>
            </a:r>
            <a:r>
              <a:rPr lang="it-IT" sz="2200" dirty="0" err="1" smtClean="0">
                <a:latin typeface="Times New Roman" panose="02020603050405020304" pitchFamily="18" charset="0"/>
                <a:cs typeface="Times New Roman" panose="02020603050405020304" pitchFamily="18" charset="0"/>
              </a:rPr>
              <a:t>fact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have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only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one</a:t>
            </a:r>
            <a:r>
              <a:rPr lang="it-IT" sz="2200" dirty="0" smtClean="0">
                <a:latin typeface="Times New Roman" panose="02020603050405020304" pitchFamily="18" charset="0"/>
                <a:cs typeface="Times New Roman" panose="02020603050405020304" pitchFamily="18" charset="0"/>
              </a:rPr>
              <a:t> page </a:t>
            </a:r>
            <a:r>
              <a:rPr lang="it-IT" sz="2200" dirty="0" err="1" smtClean="0">
                <a:latin typeface="Times New Roman" panose="02020603050405020304" pitchFamily="18" charset="0"/>
                <a:cs typeface="Times New Roman" panose="02020603050405020304" pitchFamily="18" charset="0"/>
              </a:rPr>
              <a:t>that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defines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this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module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all</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other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includes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this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one</a:t>
            </a:r>
            <a:r>
              <a:rPr lang="it-IT" sz="2200" dirty="0" smtClean="0">
                <a:latin typeface="Times New Roman" panose="02020603050405020304" pitchFamily="18" charset="0"/>
                <a:cs typeface="Times New Roman" panose="02020603050405020304" pitchFamily="18" charset="0"/>
              </a:rPr>
              <a:t>.</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33146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User Experience </a:t>
            </a:r>
            <a:r>
              <a:rPr lang="it-IT" sz="2600" i="1" dirty="0">
                <a:latin typeface="Times New Roman" panose="02020603050405020304" pitchFamily="18" charset="0"/>
                <a:cs typeface="Times New Roman" panose="02020603050405020304" pitchFamily="18" charset="0"/>
              </a:rPr>
              <a:t>– </a:t>
            </a:r>
            <a:r>
              <a:rPr lang="it-IT" sz="2600" i="1" dirty="0" smtClean="0">
                <a:latin typeface="Times New Roman" panose="02020603050405020304" pitchFamily="18" charset="0"/>
                <a:cs typeface="Times New Roman" panose="02020603050405020304" pitchFamily="18" charset="0"/>
              </a:rPr>
              <a:t>Code</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Segnaposto contenuto 1" descr="Schermata 2015-02-22 alle 15.12.17.png"/>
          <p:cNvPicPr>
            <a:picLocks noGrp="1" noChangeAspect="1"/>
          </p:cNvPicPr>
          <p:nvPr>
            <p:ph idx="1"/>
          </p:nvPr>
        </p:nvPicPr>
        <p:blipFill>
          <a:blip r:embed="rId2">
            <a:extLst>
              <a:ext uri="{28A0092B-C50C-407E-A947-70E740481C1C}">
                <a14:useLocalDpi xmlns:a14="http://schemas.microsoft.com/office/drawing/2010/main" val="0"/>
              </a:ext>
            </a:extLst>
          </a:blip>
          <a:srcRect t="-6793" b="-6793"/>
          <a:stretch>
            <a:fillRect/>
          </a:stretch>
        </p:blipFill>
        <p:spPr>
          <a:xfrm>
            <a:off x="539750" y="981075"/>
            <a:ext cx="8064500" cy="5184775"/>
          </a:xfrm>
        </p:spPr>
      </p:pic>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50329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User Experience – </a:t>
            </a:r>
            <a:r>
              <a:rPr lang="it-IT" sz="2600" i="1" dirty="0" err="1" smtClean="0">
                <a:latin typeface="Times New Roman" panose="02020603050405020304" pitchFamily="18" charset="0"/>
                <a:cs typeface="Times New Roman" panose="02020603050405020304" pitchFamily="18" charset="0"/>
              </a:rPr>
              <a:t>Event</a:t>
            </a:r>
            <a:r>
              <a:rPr lang="it-IT" sz="2600" i="1" dirty="0" smtClean="0">
                <a:latin typeface="Times New Roman" panose="02020603050405020304" pitchFamily="18" charset="0"/>
                <a:cs typeface="Times New Roman" panose="02020603050405020304" pitchFamily="18" charset="0"/>
              </a:rPr>
              <a:t> Page</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dirty="0" err="1" smtClean="0">
                <a:latin typeface="Times New Roman" panose="02020603050405020304" pitchFamily="18" charset="0"/>
                <a:cs typeface="Times New Roman" panose="02020603050405020304" pitchFamily="18" charset="0"/>
              </a:rPr>
              <a:t>Now</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will</a:t>
            </a:r>
            <a:r>
              <a:rPr lang="it-IT" sz="2200" dirty="0" smtClean="0">
                <a:latin typeface="Times New Roman" panose="02020603050405020304" pitchFamily="18" charset="0"/>
                <a:cs typeface="Times New Roman" panose="02020603050405020304" pitchFamily="18" charset="0"/>
              </a:rPr>
              <a:t> focus on </a:t>
            </a:r>
            <a:r>
              <a:rPr lang="it-IT" sz="2200" dirty="0" err="1" smtClean="0">
                <a:latin typeface="Times New Roman" panose="02020603050405020304" pitchFamily="18" charset="0"/>
                <a:cs typeface="Times New Roman" panose="02020603050405020304" pitchFamily="18" charset="0"/>
              </a:rPr>
              <a:t>one</a:t>
            </a:r>
            <a:r>
              <a:rPr lang="it-IT" sz="2200" dirty="0" smtClean="0">
                <a:latin typeface="Times New Roman" panose="02020603050405020304" pitchFamily="18" charset="0"/>
                <a:cs typeface="Times New Roman" panose="02020603050405020304" pitchFamily="18" charset="0"/>
              </a:rPr>
              <a:t> of the page with the </a:t>
            </a:r>
            <a:r>
              <a:rPr lang="it-IT" sz="2200" dirty="0" err="1" smtClean="0">
                <a:latin typeface="Times New Roman" panose="02020603050405020304" pitchFamily="18" charset="0"/>
                <a:cs typeface="Times New Roman" panose="02020603050405020304" pitchFamily="18" charset="0"/>
              </a:rPr>
              <a:t>main</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role</a:t>
            </a:r>
            <a:r>
              <a:rPr lang="it-IT" sz="2200" dirty="0" smtClean="0">
                <a:latin typeface="Times New Roman" panose="02020603050405020304" pitchFamily="18" charset="0"/>
                <a:cs typeface="Times New Roman" panose="02020603050405020304" pitchFamily="18" charset="0"/>
              </a:rPr>
              <a:t> in </a:t>
            </a:r>
            <a:r>
              <a:rPr lang="it-IT" sz="2200" dirty="0" err="1" smtClean="0">
                <a:latin typeface="Times New Roman" panose="02020603050405020304" pitchFamily="18" charset="0"/>
                <a:cs typeface="Times New Roman" panose="02020603050405020304" pitchFamily="18" charset="0"/>
              </a:rPr>
              <a:t>our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system</a:t>
            </a:r>
            <a:r>
              <a:rPr lang="it-IT" sz="2200" dirty="0" smtClean="0">
                <a:latin typeface="Times New Roman" panose="02020603050405020304" pitchFamily="18" charset="0"/>
                <a:cs typeface="Times New Roman" panose="02020603050405020304" pitchFamily="18" charset="0"/>
              </a:rPr>
              <a:t>.</a:t>
            </a: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r>
              <a:rPr lang="it-IT" sz="2200" dirty="0" err="1" smtClean="0">
                <a:latin typeface="Times New Roman" panose="02020603050405020304" pitchFamily="18" charset="0"/>
                <a:cs typeface="Times New Roman" panose="02020603050405020304" pitchFamily="18" charset="0"/>
              </a:rPr>
              <a:t>This</a:t>
            </a:r>
            <a:r>
              <a:rPr lang="it-IT" sz="2200" dirty="0" smtClean="0">
                <a:latin typeface="Times New Roman" panose="02020603050405020304" pitchFamily="18" charset="0"/>
                <a:cs typeface="Times New Roman" panose="02020603050405020304" pitchFamily="18" charset="0"/>
              </a:rPr>
              <a:t> page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not</a:t>
            </a:r>
            <a:r>
              <a:rPr lang="it-IT" sz="2200" dirty="0" smtClean="0">
                <a:latin typeface="Times New Roman" panose="02020603050405020304" pitchFamily="18" charset="0"/>
                <a:cs typeface="Times New Roman" panose="02020603050405020304" pitchFamily="18" charset="0"/>
              </a:rPr>
              <a:t> the page </a:t>
            </a:r>
            <a:r>
              <a:rPr lang="it-IT" sz="2200" dirty="0" err="1" smtClean="0">
                <a:latin typeface="Times New Roman" panose="02020603050405020304" pitchFamily="18" charset="0"/>
                <a:cs typeface="Times New Roman" panose="02020603050405020304" pitchFamily="18" charset="0"/>
              </a:rPr>
              <a:t>that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contains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all</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details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about</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event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but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the page </a:t>
            </a:r>
            <a:r>
              <a:rPr lang="it-IT" sz="2200" dirty="0" err="1" smtClean="0">
                <a:latin typeface="Times New Roman" panose="02020603050405020304" pitchFamily="18" charset="0"/>
                <a:cs typeface="Times New Roman" panose="02020603050405020304" pitchFamily="18" charset="0"/>
              </a:rPr>
              <a:t>that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has</a:t>
            </a:r>
            <a:r>
              <a:rPr lang="it-IT" sz="2200" dirty="0" smtClean="0">
                <a:latin typeface="Times New Roman" panose="02020603050405020304" pitchFamily="18" charset="0"/>
                <a:cs typeface="Times New Roman" panose="02020603050405020304" pitchFamily="18" charset="0"/>
              </a:rPr>
              <a:t> to </a:t>
            </a:r>
            <a:r>
              <a:rPr lang="it-IT" sz="2200" dirty="0" err="1" smtClean="0">
                <a:latin typeface="Times New Roman" panose="02020603050405020304" pitchFamily="18" charset="0"/>
                <a:cs typeface="Times New Roman" panose="02020603050405020304" pitchFamily="18" charset="0"/>
              </a:rPr>
              <a:t>evaluate</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event</a:t>
            </a:r>
            <a:r>
              <a:rPr lang="it-IT" sz="2200" dirty="0" smtClean="0">
                <a:latin typeface="Times New Roman" panose="02020603050405020304" pitchFamily="18" charset="0"/>
                <a:cs typeface="Times New Roman" panose="02020603050405020304" pitchFamily="18" charset="0"/>
              </a:rPr>
              <a:t> relation over the </a:t>
            </a:r>
            <a:r>
              <a:rPr lang="it-IT" sz="2200" dirty="0" err="1" smtClean="0">
                <a:latin typeface="Times New Roman" panose="02020603050405020304" pitchFamily="18" charset="0"/>
                <a:cs typeface="Times New Roman" panose="02020603050405020304" pitchFamily="18" charset="0"/>
              </a:rPr>
              <a:t>connected</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user</a:t>
            </a:r>
            <a:r>
              <a:rPr lang="it-IT" sz="2200" dirty="0" smtClean="0">
                <a:latin typeface="Times New Roman" panose="02020603050405020304" pitchFamily="18" charset="0"/>
                <a:cs typeface="Times New Roman" panose="02020603050405020304" pitchFamily="18" charset="0"/>
              </a:rPr>
              <a:t>, and </a:t>
            </a:r>
            <a:r>
              <a:rPr lang="it-IT" sz="2200" dirty="0" err="1" smtClean="0">
                <a:latin typeface="Times New Roman" panose="02020603050405020304" pitchFamily="18" charset="0"/>
                <a:cs typeface="Times New Roman" panose="02020603050405020304" pitchFamily="18" charset="0"/>
              </a:rPr>
              <a:t>according</a:t>
            </a:r>
            <a:r>
              <a:rPr lang="it-IT" sz="2200" dirty="0" smtClean="0">
                <a:latin typeface="Times New Roman" panose="02020603050405020304" pitchFamily="18" charset="0"/>
                <a:cs typeface="Times New Roman" panose="02020603050405020304" pitchFamily="18" charset="0"/>
              </a:rPr>
              <a:t> to </a:t>
            </a:r>
            <a:r>
              <a:rPr lang="it-IT" sz="2200" dirty="0" err="1" smtClean="0">
                <a:latin typeface="Times New Roman" panose="02020603050405020304" pitchFamily="18" charset="0"/>
                <a:cs typeface="Times New Roman" panose="02020603050405020304" pitchFamily="18" charset="0"/>
              </a:rPr>
              <a:t>this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results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dispatches</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user</a:t>
            </a:r>
            <a:r>
              <a:rPr lang="it-IT" sz="2200" dirty="0" smtClean="0">
                <a:latin typeface="Times New Roman" panose="02020603050405020304" pitchFamily="18" charset="0"/>
                <a:cs typeface="Times New Roman" panose="02020603050405020304" pitchFamily="18" charset="0"/>
              </a:rPr>
              <a:t> to the right page.</a:t>
            </a: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r>
              <a:rPr lang="it-IT" sz="2200" dirty="0" err="1" smtClean="0">
                <a:latin typeface="Times New Roman" panose="02020603050405020304" pitchFamily="18" charset="0"/>
                <a:cs typeface="Times New Roman" panose="02020603050405020304" pitchFamily="18" charset="0"/>
              </a:rPr>
              <a:t>We</a:t>
            </a:r>
            <a:r>
              <a:rPr lang="it-IT" sz="2200" dirty="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have</a:t>
            </a:r>
            <a:r>
              <a:rPr lang="it-IT" sz="2200" dirty="0" smtClean="0">
                <a:latin typeface="Times New Roman" panose="02020603050405020304" pitchFamily="18" charset="0"/>
                <a:cs typeface="Times New Roman" panose="02020603050405020304" pitchFamily="18" charset="0"/>
              </a:rPr>
              <a:t> made </a:t>
            </a:r>
            <a:r>
              <a:rPr lang="it-IT" sz="2200" dirty="0" err="1" smtClean="0">
                <a:latin typeface="Times New Roman" panose="02020603050405020304" pitchFamily="18" charset="0"/>
                <a:cs typeface="Times New Roman" panose="02020603050405020304" pitchFamily="18" charset="0"/>
              </a:rPr>
              <a:t>also</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complementary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filters</a:t>
            </a:r>
            <a:r>
              <a:rPr lang="it-IT" sz="2200" dirty="0" smtClean="0">
                <a:latin typeface="Times New Roman" panose="02020603050405020304" pitchFamily="18" charset="0"/>
                <a:cs typeface="Times New Roman" panose="02020603050405020304" pitchFamily="18" charset="0"/>
              </a:rPr>
              <a:t> on the </a:t>
            </a:r>
            <a:r>
              <a:rPr lang="it-IT" sz="2200" dirty="0" err="1" smtClean="0">
                <a:latin typeface="Times New Roman" panose="02020603050405020304" pitchFamily="18" charset="0"/>
                <a:cs typeface="Times New Roman" panose="02020603050405020304" pitchFamily="18" charset="0"/>
              </a:rPr>
              <a:t>destination</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pages</a:t>
            </a:r>
            <a:r>
              <a:rPr lang="it-IT" sz="2200" dirty="0">
                <a:latin typeface="Times New Roman" panose="02020603050405020304" pitchFamily="18" charset="0"/>
                <a:cs typeface="Times New Roman" panose="02020603050405020304" pitchFamily="18" charset="0"/>
              </a:rPr>
              <a:t>.</a:t>
            </a:r>
            <a:r>
              <a:rPr lang="it-IT" sz="2200" dirty="0" smtClean="0">
                <a:latin typeface="Times New Roman" panose="02020603050405020304" pitchFamily="18" charset="0"/>
                <a:cs typeface="Times New Roman" panose="02020603050405020304" pitchFamily="18" charset="0"/>
              </a:rPr>
              <a:t> So for </a:t>
            </a:r>
            <a:r>
              <a:rPr lang="it-IT" sz="2200" dirty="0" err="1" smtClean="0">
                <a:latin typeface="Times New Roman" panose="02020603050405020304" pitchFamily="18" charset="0"/>
                <a:cs typeface="Times New Roman" panose="02020603050405020304" pitchFamily="18" charset="0"/>
              </a:rPr>
              <a:t>example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if</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one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tries</a:t>
            </a:r>
            <a:r>
              <a:rPr lang="it-IT" sz="2200" dirty="0" smtClean="0">
                <a:latin typeface="Times New Roman" panose="02020603050405020304" pitchFamily="18" charset="0"/>
                <a:cs typeface="Times New Roman" panose="02020603050405020304" pitchFamily="18" charset="0"/>
              </a:rPr>
              <a:t> to </a:t>
            </a:r>
            <a:r>
              <a:rPr lang="it-IT" sz="2200" dirty="0" err="1" smtClean="0">
                <a:latin typeface="Times New Roman" panose="02020603050405020304" pitchFamily="18" charset="0"/>
                <a:cs typeface="Times New Roman" panose="02020603050405020304" pitchFamily="18" charset="0"/>
              </a:rPr>
              <a:t>directly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connect</a:t>
            </a:r>
            <a:r>
              <a:rPr lang="it-IT" sz="2200" dirty="0" smtClean="0">
                <a:latin typeface="Times New Roman" panose="02020603050405020304" pitchFamily="18" charset="0"/>
                <a:cs typeface="Times New Roman" panose="02020603050405020304" pitchFamily="18" charset="0"/>
              </a:rPr>
              <a:t> to the creator page </a:t>
            </a:r>
            <a:r>
              <a:rPr lang="it-IT" sz="2200" dirty="0" err="1" smtClean="0">
                <a:latin typeface="Times New Roman" panose="02020603050405020304" pitchFamily="18" charset="0"/>
                <a:cs typeface="Times New Roman" panose="02020603050405020304" pitchFamily="18" charset="0"/>
              </a:rPr>
              <a:t>even</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if</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he’s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not</a:t>
            </a:r>
            <a:r>
              <a:rPr lang="it-IT" sz="2200" dirty="0" smtClean="0">
                <a:latin typeface="Times New Roman" panose="02020603050405020304" pitchFamily="18" charset="0"/>
                <a:cs typeface="Times New Roman" panose="02020603050405020304" pitchFamily="18" charset="0"/>
              </a:rPr>
              <a:t> the creator of the </a:t>
            </a:r>
            <a:r>
              <a:rPr lang="it-IT" sz="2200" dirty="0" err="1" smtClean="0">
                <a:latin typeface="Times New Roman" panose="02020603050405020304" pitchFamily="18" charset="0"/>
                <a:cs typeface="Times New Roman" panose="02020603050405020304" pitchFamily="18" charset="0"/>
              </a:rPr>
              <a:t>event</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systems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prevents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this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operation</a:t>
            </a:r>
            <a:r>
              <a:rPr lang="it-IT" sz="2200" dirty="0" smtClean="0">
                <a:latin typeface="Times New Roman" panose="02020603050405020304" pitchFamily="18" charset="0"/>
                <a:cs typeface="Times New Roman" panose="02020603050405020304" pitchFamily="18" charset="0"/>
              </a:rPr>
              <a:t>.</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6456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User Experience – User </a:t>
            </a:r>
            <a:r>
              <a:rPr lang="it-IT" sz="2600" i="1" dirty="0" err="1" smtClean="0">
                <a:latin typeface="Times New Roman" panose="02020603050405020304" pitchFamily="18" charset="0"/>
                <a:cs typeface="Times New Roman" panose="02020603050405020304" pitchFamily="18" charset="0"/>
              </a:rPr>
              <a:t>Visibility</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Segnaposto contenuto 1" descr="8.1 MeteoCal UX - Event Page seen by User with visibility.png"/>
          <p:cNvPicPr>
            <a:picLocks noGrp="1" noChangeAspect="1"/>
          </p:cNvPicPr>
          <p:nvPr>
            <p:ph idx="1"/>
          </p:nvPr>
        </p:nvPicPr>
        <p:blipFill>
          <a:blip r:embed="rId2">
            <a:extLst>
              <a:ext uri="{28A0092B-C50C-407E-A947-70E740481C1C}">
                <a14:useLocalDpi xmlns:a14="http://schemas.microsoft.com/office/drawing/2010/main" val="0"/>
              </a:ext>
            </a:extLst>
          </a:blip>
          <a:srcRect t="4851" b="4851"/>
          <a:stretch>
            <a:fillRect/>
          </a:stretch>
        </p:blipFill>
        <p:spPr>
          <a:xfrm>
            <a:off x="539750" y="981075"/>
            <a:ext cx="8064500" cy="5184775"/>
          </a:xfrm>
        </p:spPr>
      </p:pic>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54122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User Experience – Creator </a:t>
            </a:r>
            <a:r>
              <a:rPr lang="it-IT" sz="2600" i="1" dirty="0" err="1" smtClean="0">
                <a:latin typeface="Times New Roman" panose="02020603050405020304" pitchFamily="18" charset="0"/>
                <a:cs typeface="Times New Roman" panose="02020603050405020304" pitchFamily="18" charset="0"/>
              </a:rPr>
              <a:t>Visibility</a:t>
            </a:r>
            <a:r>
              <a:rPr lang="it-IT" sz="2600" i="1" dirty="0" smtClean="0">
                <a:latin typeface="Times New Roman" panose="02020603050405020304" pitchFamily="18" charset="0"/>
                <a:cs typeface="Times New Roman" panose="02020603050405020304" pitchFamily="18" charset="0"/>
              </a:rPr>
              <a:t> </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Segnaposto contenuto 1" descr="8.2 MeteoCal UX - Event Page seen by Creator.png"/>
          <p:cNvPicPr>
            <a:picLocks noGrp="1" noChangeAspect="1"/>
          </p:cNvPicPr>
          <p:nvPr>
            <p:ph idx="1"/>
          </p:nvPr>
        </p:nvPicPr>
        <p:blipFill>
          <a:blip r:embed="rId2">
            <a:extLst>
              <a:ext uri="{28A0092B-C50C-407E-A947-70E740481C1C}">
                <a14:useLocalDpi xmlns:a14="http://schemas.microsoft.com/office/drawing/2010/main" val="0"/>
              </a:ext>
            </a:extLst>
          </a:blip>
          <a:srcRect l="-14199" r="-14199"/>
          <a:stretch>
            <a:fillRect/>
          </a:stretch>
        </p:blipFill>
        <p:spPr>
          <a:xfrm>
            <a:off x="539750" y="981075"/>
            <a:ext cx="8064500" cy="5184775"/>
          </a:xfrm>
        </p:spPr>
      </p:pic>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15147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User Experience – </a:t>
            </a:r>
            <a:r>
              <a:rPr lang="it-IT" sz="2600" i="1" dirty="0" err="1" smtClean="0">
                <a:latin typeface="Times New Roman" panose="02020603050405020304" pitchFamily="18" charset="0"/>
                <a:cs typeface="Times New Roman" panose="02020603050405020304" pitchFamily="18" charset="0"/>
              </a:rPr>
              <a:t>Filter’s</a:t>
            </a:r>
            <a:r>
              <a:rPr lang="it-IT" sz="2600" i="1" smtClean="0">
                <a:latin typeface="Times New Roman" panose="02020603050405020304" pitchFamily="18" charset="0"/>
                <a:cs typeface="Times New Roman" panose="02020603050405020304" pitchFamily="18" charset="0"/>
              </a:rPr>
              <a:t> code</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Segnaposto contenuto 1" descr="Schermata 2015-02-22 alle 15.29.16.png"/>
          <p:cNvPicPr>
            <a:picLocks noGrp="1" noChangeAspect="1"/>
          </p:cNvPicPr>
          <p:nvPr>
            <p:ph idx="1"/>
          </p:nvPr>
        </p:nvPicPr>
        <p:blipFill>
          <a:blip r:embed="rId2">
            <a:extLst>
              <a:ext uri="{28A0092B-C50C-407E-A947-70E740481C1C}">
                <a14:useLocalDpi xmlns:a14="http://schemas.microsoft.com/office/drawing/2010/main" val="0"/>
              </a:ext>
            </a:extLst>
          </a:blip>
          <a:srcRect l="-17610" r="-17610"/>
          <a:stretch>
            <a:fillRect/>
          </a:stretch>
        </p:blipFill>
        <p:spPr>
          <a:xfrm>
            <a:off x="539750" y="981075"/>
            <a:ext cx="8064500" cy="5184775"/>
          </a:xfrm>
        </p:spPr>
      </p:pic>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1107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Problem Description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The first step in the development of this project was an accurate and precise analysis of the initial requirements. This allowed us not only to formalize the initial description of the problem, but also to solve any ambiguity due to the natural language formulation.</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
        <p:nvSpPr>
          <p:cNvPr id="2" name="Rectangle 1"/>
          <p:cNvSpPr/>
          <p:nvPr/>
        </p:nvSpPr>
        <p:spPr>
          <a:xfrm>
            <a:off x="899592" y="2484089"/>
            <a:ext cx="7056784" cy="3693319"/>
          </a:xfrm>
          <a:prstGeom prst="rect">
            <a:avLst/>
          </a:prstGeom>
        </p:spPr>
        <p:txBody>
          <a:bodyPr wrap="square">
            <a:spAutoFit/>
          </a:bodyPr>
          <a:lstStyle/>
          <a:p>
            <a:pPr algn="just"/>
            <a:r>
              <a:rPr lang="en-US" i="1" dirty="0" smtClean="0">
                <a:solidFill>
                  <a:schemeClr val="tx1">
                    <a:lumMod val="85000"/>
                    <a:lumOff val="15000"/>
                  </a:schemeClr>
                </a:solidFill>
                <a:latin typeface="Times New Roman" panose="02020603050405020304" pitchFamily="18" charset="0"/>
                <a:cs typeface="Times New Roman" panose="02020603050405020304" pitchFamily="18" charset="0"/>
              </a:rPr>
              <a:t>“The </a:t>
            </a:r>
            <a:r>
              <a:rPr lang="en-US" i="1" dirty="0">
                <a:solidFill>
                  <a:schemeClr val="tx1">
                    <a:lumMod val="85000"/>
                    <a:lumOff val="15000"/>
                  </a:schemeClr>
                </a:solidFill>
                <a:latin typeface="Times New Roman" panose="02020603050405020304" pitchFamily="18" charset="0"/>
                <a:cs typeface="Times New Roman" panose="02020603050405020304" pitchFamily="18" charset="0"/>
              </a:rPr>
              <a:t>X company wants to offer a new weather based online calendar for helping people scheduling their personal events avoiding bad weather conditions in case of outdoor activities. Users, once registered, should be able to create, delete and update events. An event should contain information about when and where the event will take place, whether the event will be indoor or outdoor. During event creation, any number of registered users can be invited. Only the organizer will be able to update or delete the event. Invited users can only accept or decline the invitation. Whenever an event is saved, the system should enrich the event with weather forecast information (if available). Moreover, it should notify all event participants one day before the event in case of bad weather conditions for outdoor events. Notifications are received by the users when they log into the system</a:t>
            </a:r>
            <a:r>
              <a:rPr lang="en-US" i="1" dirty="0" smtClean="0">
                <a:solidFill>
                  <a:schemeClr val="tx1">
                    <a:lumMod val="85000"/>
                    <a:lumOff val="15000"/>
                  </a:schemeClr>
                </a:solidFill>
                <a:latin typeface="Times New Roman" panose="02020603050405020304" pitchFamily="18" charset="0"/>
                <a:cs typeface="Times New Roman" panose="02020603050405020304" pitchFamily="18" charset="0"/>
              </a:rPr>
              <a:t>.”</a:t>
            </a:r>
            <a:endParaRPr lang="en-US" i="1" dirty="0">
              <a:solidFill>
                <a:schemeClr val="tx1">
                  <a:lumMod val="85000"/>
                  <a:lumOff val="15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88965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User Experience </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dirty="0" smtClean="0">
                <a:latin typeface="Times New Roman" panose="02020603050405020304" pitchFamily="18" charset="0"/>
                <a:cs typeface="Times New Roman" panose="02020603050405020304" pitchFamily="18" charset="0"/>
              </a:rPr>
              <a:t>In </a:t>
            </a:r>
            <a:r>
              <a:rPr lang="it-IT" sz="2200" dirty="0" err="1" smtClean="0">
                <a:latin typeface="Times New Roman" panose="02020603050405020304" pitchFamily="18" charset="0"/>
                <a:cs typeface="Times New Roman" panose="02020603050405020304" pitchFamily="18" charset="0"/>
              </a:rPr>
              <a:t>summary</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events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subsystem</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within</a:t>
            </a:r>
            <a:r>
              <a:rPr lang="it-IT" sz="2200" dirty="0" smtClean="0">
                <a:latin typeface="Times New Roman" panose="02020603050405020304" pitchFamily="18" charset="0"/>
                <a:cs typeface="Times New Roman" panose="02020603050405020304" pitchFamily="18" charset="0"/>
              </a:rPr>
              <a:t> the User domain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mapped</a:t>
            </a:r>
            <a:r>
              <a:rPr lang="it-IT" sz="2200" dirty="0" smtClean="0">
                <a:latin typeface="Times New Roman" panose="02020603050405020304" pitchFamily="18" charset="0"/>
                <a:cs typeface="Times New Roman" panose="02020603050405020304" pitchFamily="18" charset="0"/>
              </a:rPr>
              <a:t> with the </a:t>
            </a:r>
            <a:r>
              <a:rPr lang="it-IT" sz="2200" dirty="0" err="1" smtClean="0">
                <a:latin typeface="Times New Roman" panose="02020603050405020304" pitchFamily="18" charset="0"/>
                <a:cs typeface="Times New Roman" panose="02020603050405020304" pitchFamily="18" charset="0"/>
              </a:rPr>
              <a:t>following</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pages</a:t>
            </a:r>
            <a:r>
              <a:rPr lang="it-IT" sz="2200" dirty="0" smtClean="0">
                <a:latin typeface="Times New Roman" panose="02020603050405020304" pitchFamily="18" charset="0"/>
                <a:cs typeface="Times New Roman" panose="02020603050405020304" pitchFamily="18" charset="0"/>
              </a:rPr>
              <a:t>:</a:t>
            </a:r>
          </a:p>
          <a:p>
            <a:pPr marL="0" indent="0">
              <a:buNone/>
            </a:pPr>
            <a:endParaRPr lang="it-IT" sz="2200" dirty="0">
              <a:latin typeface="Times New Roman" panose="02020603050405020304" pitchFamily="18" charset="0"/>
              <a:cs typeface="Times New Roman" panose="02020603050405020304" pitchFamily="18" charset="0"/>
            </a:endParaRPr>
          </a:p>
          <a:p>
            <a:r>
              <a:rPr lang="it-IT" sz="2200" dirty="0" err="1" smtClean="0">
                <a:latin typeface="Times New Roman" panose="02020603050405020304" pitchFamily="18" charset="0"/>
                <a:cs typeface="Times New Roman" panose="02020603050405020304" pitchFamily="18" charset="0"/>
              </a:rPr>
              <a:t>EventPage</a:t>
            </a:r>
            <a:endParaRPr lang="it-IT" sz="2200" dirty="0" smtClean="0">
              <a:latin typeface="Times New Roman" panose="02020603050405020304" pitchFamily="18" charset="0"/>
              <a:cs typeface="Times New Roman" panose="02020603050405020304" pitchFamily="18" charset="0"/>
            </a:endParaRPr>
          </a:p>
          <a:p>
            <a:r>
              <a:rPr lang="it-IT" sz="2200" dirty="0" err="1" smtClean="0">
                <a:latin typeface="Times New Roman" panose="02020603050405020304" pitchFamily="18" charset="0"/>
                <a:cs typeface="Times New Roman" panose="02020603050405020304" pitchFamily="18" charset="0"/>
              </a:rPr>
              <a:t>EventPage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As</a:t>
            </a:r>
            <a:r>
              <a:rPr lang="it-IT" sz="2200" dirty="0" smtClean="0">
                <a:latin typeface="Times New Roman" panose="02020603050405020304" pitchFamily="18" charset="0"/>
                <a:cs typeface="Times New Roman" panose="02020603050405020304" pitchFamily="18" charset="0"/>
              </a:rPr>
              <a:t> Creator</a:t>
            </a:r>
          </a:p>
          <a:p>
            <a:r>
              <a:rPr lang="it-IT" sz="2200" dirty="0" err="1" smtClean="0">
                <a:latin typeface="Times New Roman" panose="02020603050405020304" pitchFamily="18" charset="0"/>
                <a:cs typeface="Times New Roman" panose="02020603050405020304" pitchFamily="18" charset="0"/>
              </a:rPr>
              <a:t>EventPage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As</a:t>
            </a:r>
            <a:r>
              <a:rPr lang="it-IT" sz="2200" dirty="0" smtClean="0">
                <a:latin typeface="Times New Roman" panose="02020603050405020304" pitchFamily="18" charset="0"/>
                <a:cs typeface="Times New Roman" panose="02020603050405020304" pitchFamily="18" charset="0"/>
              </a:rPr>
              <a:t> Viewer</a:t>
            </a:r>
          </a:p>
          <a:p>
            <a:r>
              <a:rPr lang="it-IT" sz="2200" dirty="0" err="1" smtClean="0">
                <a:latin typeface="Times New Roman" panose="02020603050405020304" pitchFamily="18" charset="0"/>
                <a:cs typeface="Times New Roman" panose="02020603050405020304" pitchFamily="18" charset="0"/>
              </a:rPr>
              <a:t>EventPage</a:t>
            </a:r>
            <a:r>
              <a:rPr lang="it-IT" sz="2200" dirty="0" smtClean="0">
                <a:latin typeface="Times New Roman" panose="02020603050405020304" pitchFamily="18" charset="0"/>
                <a:cs typeface="Times New Roman" panose="02020603050405020304" pitchFamily="18" charset="0"/>
              </a:rPr>
              <a:t> No </a:t>
            </a:r>
            <a:r>
              <a:rPr lang="it-IT" sz="2200" dirty="0" err="1" smtClean="0">
                <a:latin typeface="Times New Roman" panose="02020603050405020304" pitchFamily="18" charset="0"/>
                <a:cs typeface="Times New Roman" panose="02020603050405020304" pitchFamily="18" charset="0"/>
              </a:rPr>
              <a:t>Visibility</a:t>
            </a:r>
            <a:endParaRPr lang="it-IT" sz="2200" dirty="0" smtClean="0">
              <a:latin typeface="Times New Roman" panose="02020603050405020304" pitchFamily="18" charset="0"/>
              <a:cs typeface="Times New Roman" panose="02020603050405020304" pitchFamily="18" charset="0"/>
            </a:endParaRPr>
          </a:p>
          <a:p>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r>
              <a:rPr lang="it-IT" sz="2200" dirty="0" err="1" smtClean="0">
                <a:latin typeface="Times New Roman" panose="02020603050405020304" pitchFamily="18" charset="0"/>
                <a:cs typeface="Times New Roman" panose="02020603050405020304" pitchFamily="18" charset="0"/>
              </a:rPr>
              <a:t>As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was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mentioned</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before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each</a:t>
            </a:r>
            <a:r>
              <a:rPr lang="it-IT" sz="2200" dirty="0" smtClean="0">
                <a:latin typeface="Times New Roman" panose="02020603050405020304" pitchFamily="18" charset="0"/>
                <a:cs typeface="Times New Roman" panose="02020603050405020304" pitchFamily="18" charset="0"/>
              </a:rPr>
              <a:t> page </a:t>
            </a:r>
            <a:r>
              <a:rPr lang="it-IT" sz="2200" dirty="0" err="1" smtClean="0">
                <a:latin typeface="Times New Roman" panose="02020603050405020304" pitchFamily="18" charset="0"/>
                <a:cs typeface="Times New Roman" panose="02020603050405020304" pitchFamily="18" charset="0"/>
              </a:rPr>
              <a:t>contains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its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filter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except</a:t>
            </a:r>
            <a:r>
              <a:rPr lang="it-IT" sz="2200" dirty="0" smtClean="0">
                <a:latin typeface="Times New Roman" panose="02020603050405020304" pitchFamily="18" charset="0"/>
                <a:cs typeface="Times New Roman" panose="02020603050405020304" pitchFamily="18" charset="0"/>
              </a:rPr>
              <a:t> for the </a:t>
            </a:r>
            <a:r>
              <a:rPr lang="it-IT" sz="2200" dirty="0" err="1" smtClean="0">
                <a:latin typeface="Times New Roman" panose="02020603050405020304" pitchFamily="18" charset="0"/>
                <a:cs typeface="Times New Roman" panose="02020603050405020304" pitchFamily="18" charset="0"/>
              </a:rPr>
              <a:t>one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that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represents</a:t>
            </a:r>
            <a:r>
              <a:rPr lang="it-IT" sz="2200" dirty="0" smtClean="0">
                <a:latin typeface="Times New Roman" panose="02020603050405020304" pitchFamily="18" charset="0"/>
                <a:cs typeface="Times New Roman" panose="02020603050405020304" pitchFamily="18" charset="0"/>
              </a:rPr>
              <a:t> the case in </a:t>
            </a:r>
            <a:r>
              <a:rPr lang="it-IT" sz="2200" dirty="0" err="1" smtClean="0">
                <a:latin typeface="Times New Roman" panose="02020603050405020304" pitchFamily="18" charset="0"/>
                <a:cs typeface="Times New Roman" panose="02020603050405020304" pitchFamily="18" charset="0"/>
              </a:rPr>
              <a:t>which</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user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hasn’t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visibility</a:t>
            </a:r>
            <a:r>
              <a:rPr lang="it-IT" sz="2200" dirty="0" smtClean="0">
                <a:latin typeface="Times New Roman" panose="02020603050405020304" pitchFamily="18" charset="0"/>
                <a:cs typeface="Times New Roman" panose="02020603050405020304" pitchFamily="18" charset="0"/>
              </a:rPr>
              <a:t> over an </a:t>
            </a:r>
            <a:r>
              <a:rPr lang="it-IT" sz="2200" dirty="0" err="1" smtClean="0">
                <a:latin typeface="Times New Roman" panose="02020603050405020304" pitchFamily="18" charset="0"/>
                <a:cs typeface="Times New Roman" panose="02020603050405020304" pitchFamily="18" charset="0"/>
              </a:rPr>
              <a:t>event</a:t>
            </a:r>
            <a:r>
              <a:rPr lang="it-IT" sz="2200" dirty="0" smtClean="0">
                <a:latin typeface="Times New Roman" panose="02020603050405020304" pitchFamily="18" charset="0"/>
                <a:cs typeface="Times New Roman" panose="02020603050405020304" pitchFamily="18" charset="0"/>
              </a:rPr>
              <a:t>, to </a:t>
            </a:r>
            <a:r>
              <a:rPr lang="it-IT" sz="2200" dirty="0" err="1" smtClean="0">
                <a:latin typeface="Times New Roman" panose="02020603050405020304" pitchFamily="18" charset="0"/>
                <a:cs typeface="Times New Roman" panose="02020603050405020304" pitchFamily="18" charset="0"/>
              </a:rPr>
              <a:t>allow</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perfectly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safe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resource</a:t>
            </a:r>
            <a:r>
              <a:rPr lang="it-IT" sz="2200" dirty="0" smtClean="0">
                <a:latin typeface="Times New Roman" panose="02020603050405020304" pitchFamily="18" charset="0"/>
                <a:cs typeface="Times New Roman" panose="02020603050405020304" pitchFamily="18" charset="0"/>
              </a:rPr>
              <a:t> management.</a:t>
            </a:r>
          </a:p>
          <a:p>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17572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BCE </a:t>
            </a:r>
            <a:r>
              <a:rPr lang="it-IT" sz="2600" i="1" dirty="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Introduction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dirty="0" err="1" smtClean="0">
                <a:latin typeface="Times New Roman" panose="02020603050405020304" pitchFamily="18" charset="0"/>
                <a:cs typeface="Times New Roman" panose="02020603050405020304" pitchFamily="18" charset="0"/>
              </a:rPr>
              <a:t>Now</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we</a:t>
            </a:r>
            <a:r>
              <a:rPr lang="it-IT" sz="2200" dirty="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have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decided</a:t>
            </a:r>
            <a:r>
              <a:rPr lang="it-IT" sz="2200" dirty="0" smtClean="0">
                <a:latin typeface="Times New Roman" panose="02020603050405020304" pitchFamily="18" charset="0"/>
                <a:cs typeface="Times New Roman" panose="02020603050405020304" pitchFamily="18" charset="0"/>
              </a:rPr>
              <a:t> to </a:t>
            </a:r>
            <a:r>
              <a:rPr lang="it-IT" sz="2200" dirty="0" err="1" smtClean="0">
                <a:latin typeface="Times New Roman" panose="02020603050405020304" pitchFamily="18" charset="0"/>
                <a:cs typeface="Times New Roman" panose="02020603050405020304" pitchFamily="18" charset="0"/>
              </a:rPr>
              <a:t>move</a:t>
            </a:r>
            <a:r>
              <a:rPr lang="it-IT" sz="2200" dirty="0" smtClean="0">
                <a:latin typeface="Times New Roman" panose="02020603050405020304" pitchFamily="18" charset="0"/>
                <a:cs typeface="Times New Roman" panose="02020603050405020304" pitchFamily="18" charset="0"/>
              </a:rPr>
              <a:t> back to the design </a:t>
            </a:r>
            <a:r>
              <a:rPr lang="it-IT" sz="2200" dirty="0" err="1" smtClean="0">
                <a:latin typeface="Times New Roman" panose="02020603050405020304" pitchFamily="18" charset="0"/>
                <a:cs typeface="Times New Roman" panose="02020603050405020304" pitchFamily="18" charset="0"/>
              </a:rPr>
              <a:t>representation</a:t>
            </a:r>
            <a:r>
              <a:rPr lang="it-IT" sz="2200" dirty="0" smtClean="0">
                <a:latin typeface="Times New Roman" panose="02020603050405020304" pitchFamily="18" charset="0"/>
                <a:cs typeface="Times New Roman" panose="02020603050405020304" pitchFamily="18" charset="0"/>
              </a:rPr>
              <a:t>, in </a:t>
            </a:r>
            <a:r>
              <a:rPr lang="it-IT" sz="2200" dirty="0" err="1" smtClean="0">
                <a:latin typeface="Times New Roman" panose="02020603050405020304" pitchFamily="18" charset="0"/>
                <a:cs typeface="Times New Roman" panose="02020603050405020304" pitchFamily="18" charset="0"/>
              </a:rPr>
              <a:t>particular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here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will</a:t>
            </a:r>
            <a:r>
              <a:rPr lang="it-IT" sz="2200" dirty="0" smtClean="0">
                <a:latin typeface="Times New Roman" panose="02020603050405020304" pitchFamily="18" charset="0"/>
                <a:cs typeface="Times New Roman" panose="02020603050405020304" pitchFamily="18" charset="0"/>
              </a:rPr>
              <a:t> illustrate the BCE </a:t>
            </a:r>
            <a:r>
              <a:rPr lang="it-IT" sz="2200" dirty="0" err="1" smtClean="0">
                <a:latin typeface="Times New Roman" panose="02020603050405020304" pitchFamily="18" charset="0"/>
                <a:cs typeface="Times New Roman" panose="02020603050405020304" pitchFamily="18" charset="0"/>
              </a:rPr>
              <a:t>diagrams</a:t>
            </a:r>
            <a:r>
              <a:rPr lang="it-IT" sz="2200" dirty="0" smtClean="0">
                <a:latin typeface="Times New Roman" panose="02020603050405020304" pitchFamily="18" charset="0"/>
                <a:cs typeface="Times New Roman" panose="02020603050405020304" pitchFamily="18" charset="0"/>
              </a:rPr>
              <a:t>.</a:t>
            </a: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r>
              <a:rPr lang="it-IT" sz="2200" dirty="0" err="1" smtClean="0">
                <a:latin typeface="Times New Roman" panose="02020603050405020304" pitchFamily="18" charset="0"/>
                <a:cs typeface="Times New Roman" panose="02020603050405020304" pitchFamily="18" charset="0"/>
              </a:rPr>
              <a:t>We</a:t>
            </a:r>
            <a:r>
              <a:rPr lang="it-IT" sz="2200" dirty="0" smtClean="0">
                <a:latin typeface="Times New Roman" panose="02020603050405020304" pitchFamily="18" charset="0"/>
                <a:cs typeface="Times New Roman" panose="02020603050405020304" pitchFamily="18" charset="0"/>
              </a:rPr>
              <a:t> do </a:t>
            </a:r>
            <a:r>
              <a:rPr lang="it-IT" sz="2200" dirty="0" err="1" smtClean="0">
                <a:latin typeface="Times New Roman" panose="02020603050405020304" pitchFamily="18" charset="0"/>
                <a:cs typeface="Times New Roman" panose="02020603050405020304" pitchFamily="18" charset="0"/>
              </a:rPr>
              <a:t>it</a:t>
            </a:r>
            <a:r>
              <a:rPr lang="it-IT" sz="2200" dirty="0" smtClean="0">
                <a:latin typeface="Times New Roman" panose="02020603050405020304" pitchFamily="18" charset="0"/>
                <a:cs typeface="Times New Roman" panose="02020603050405020304" pitchFamily="18" charset="0"/>
              </a:rPr>
              <a:t> for </a:t>
            </a:r>
            <a:r>
              <a:rPr lang="it-IT" sz="2200" dirty="0" err="1" smtClean="0">
                <a:latin typeface="Times New Roman" panose="02020603050405020304" pitchFamily="18" charset="0"/>
                <a:cs typeface="Times New Roman" panose="02020603050405020304" pitchFamily="18" charset="0"/>
              </a:rPr>
              <a:t>representing</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how</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have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respected</a:t>
            </a:r>
            <a:r>
              <a:rPr lang="it-IT" sz="2200" dirty="0" smtClean="0">
                <a:latin typeface="Times New Roman" panose="02020603050405020304" pitchFamily="18" charset="0"/>
                <a:cs typeface="Times New Roman" panose="02020603050405020304" pitchFamily="18" charset="0"/>
              </a:rPr>
              <a:t> the Model-</a:t>
            </a:r>
            <a:r>
              <a:rPr lang="it-IT" sz="2200" dirty="0" err="1" smtClean="0">
                <a:latin typeface="Times New Roman" panose="02020603050405020304" pitchFamily="18" charset="0"/>
                <a:cs typeface="Times New Roman" panose="02020603050405020304" pitchFamily="18" charset="0"/>
              </a:rPr>
              <a:t>View</a:t>
            </a:r>
            <a:r>
              <a:rPr lang="it-IT" sz="2200" dirty="0" smtClean="0">
                <a:latin typeface="Times New Roman" panose="02020603050405020304" pitchFamily="18" charset="0"/>
                <a:cs typeface="Times New Roman" panose="02020603050405020304" pitchFamily="18" charset="0"/>
              </a:rPr>
              <a:t>-Controller pattern with the </a:t>
            </a:r>
            <a:r>
              <a:rPr lang="it-IT" sz="2200" dirty="0" err="1" smtClean="0">
                <a:latin typeface="Times New Roman" panose="02020603050405020304" pitchFamily="18" charset="0"/>
                <a:cs typeface="Times New Roman" panose="02020603050405020304" pitchFamily="18" charset="0"/>
              </a:rPr>
              <a:t>schemes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knowing</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that</a:t>
            </a:r>
            <a:r>
              <a:rPr lang="it-IT" sz="2200" dirty="0" smtClean="0">
                <a:latin typeface="Times New Roman" panose="02020603050405020304" pitchFamily="18" charset="0"/>
                <a:cs typeface="Times New Roman" panose="02020603050405020304" pitchFamily="18" charset="0"/>
              </a:rPr>
              <a:t>:</a:t>
            </a:r>
          </a:p>
          <a:p>
            <a:pPr marL="0" indent="0">
              <a:buNone/>
            </a:pPr>
            <a:endParaRPr lang="it-IT" sz="2200" dirty="0">
              <a:latin typeface="Times New Roman" panose="02020603050405020304" pitchFamily="18" charset="0"/>
              <a:cs typeface="Times New Roman" panose="02020603050405020304" pitchFamily="18" charset="0"/>
            </a:endParaRPr>
          </a:p>
          <a:p>
            <a:r>
              <a:rPr lang="it-IT" sz="2200" dirty="0" smtClean="0">
                <a:latin typeface="Times New Roman" panose="02020603050405020304" pitchFamily="18" charset="0"/>
                <a:cs typeface="Times New Roman" panose="02020603050405020304" pitchFamily="18" charset="0"/>
              </a:rPr>
              <a:t>Boundary: represents the view</a:t>
            </a:r>
          </a:p>
          <a:p>
            <a:r>
              <a:rPr lang="it-IT" sz="2200" dirty="0" smtClean="0">
                <a:latin typeface="Times New Roman" panose="02020603050405020304" pitchFamily="18" charset="0"/>
                <a:cs typeface="Times New Roman" panose="02020603050405020304" pitchFamily="18" charset="0"/>
              </a:rPr>
              <a:t>Control: represents the controller</a:t>
            </a:r>
          </a:p>
          <a:p>
            <a:r>
              <a:rPr lang="it-IT" sz="2200" dirty="0" smtClean="0">
                <a:latin typeface="Times New Roman" panose="02020603050405020304" pitchFamily="18" charset="0"/>
                <a:cs typeface="Times New Roman" panose="02020603050405020304" pitchFamily="18" charset="0"/>
              </a:rPr>
              <a:t>Entity: represents the model</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72856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BCE </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i="1" dirty="0" err="1" smtClean="0">
                <a:latin typeface="Times New Roman" panose="02020603050405020304" pitchFamily="18" charset="0"/>
                <a:cs typeface="Times New Roman" panose="02020603050405020304" pitchFamily="18" charset="0"/>
              </a:rPr>
              <a:t>Our</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purpose</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is</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not</a:t>
            </a:r>
            <a:r>
              <a:rPr lang="it-IT" sz="2200" i="1" dirty="0" smtClean="0">
                <a:latin typeface="Times New Roman" panose="02020603050405020304" pitchFamily="18" charset="0"/>
                <a:cs typeface="Times New Roman" panose="02020603050405020304" pitchFamily="18" charset="0"/>
              </a:rPr>
              <a:t> to </a:t>
            </a:r>
            <a:r>
              <a:rPr lang="it-IT" sz="2200" i="1" dirty="0" err="1" smtClean="0">
                <a:latin typeface="Times New Roman" panose="02020603050405020304" pitchFamily="18" charset="0"/>
                <a:cs typeface="Times New Roman" panose="02020603050405020304" pitchFamily="18" charset="0"/>
              </a:rPr>
              <a:t>replace</a:t>
            </a:r>
            <a:r>
              <a:rPr lang="it-IT" sz="2200" i="1" dirty="0" smtClean="0">
                <a:latin typeface="Times New Roman" panose="02020603050405020304" pitchFamily="18" charset="0"/>
                <a:cs typeface="Times New Roman" panose="02020603050405020304" pitchFamily="18" charset="0"/>
              </a:rPr>
              <a:t> the </a:t>
            </a:r>
            <a:r>
              <a:rPr lang="it-IT" sz="2200" i="1" dirty="0" err="1" smtClean="0">
                <a:latin typeface="Times New Roman" panose="02020603050405020304" pitchFamily="18" charset="0"/>
                <a:cs typeface="Times New Roman" panose="02020603050405020304" pitchFamily="18" charset="0"/>
              </a:rPr>
              <a:t>same</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detailed</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analysis</a:t>
            </a:r>
            <a:r>
              <a:rPr lang="it-IT" sz="2200" i="1" dirty="0" smtClean="0">
                <a:latin typeface="Times New Roman" panose="02020603050405020304" pitchFamily="18" charset="0"/>
                <a:cs typeface="Times New Roman" panose="02020603050405020304" pitchFamily="18" charset="0"/>
              </a:rPr>
              <a:t> made in the DD. </a:t>
            </a:r>
            <a:r>
              <a:rPr lang="it-IT" sz="2200" i="1" dirty="0" err="1" smtClean="0">
                <a:latin typeface="Times New Roman" panose="02020603050405020304" pitchFamily="18" charset="0"/>
                <a:cs typeface="Times New Roman" panose="02020603050405020304" pitchFamily="18" charset="0"/>
              </a:rPr>
              <a:t>We</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want</a:t>
            </a:r>
            <a:r>
              <a:rPr lang="it-IT" sz="2200" i="1" dirty="0" smtClean="0">
                <a:latin typeface="Times New Roman" panose="02020603050405020304" pitchFamily="18" charset="0"/>
                <a:cs typeface="Times New Roman" panose="02020603050405020304" pitchFamily="18" charset="0"/>
              </a:rPr>
              <a:t> to show more relations </a:t>
            </a:r>
            <a:r>
              <a:rPr lang="it-IT" sz="2200" i="1" dirty="0" err="1" smtClean="0">
                <a:latin typeface="Times New Roman" panose="02020603050405020304" pitchFamily="18" charset="0"/>
                <a:cs typeface="Times New Roman" panose="02020603050405020304" pitchFamily="18" charset="0"/>
              </a:rPr>
              <a:t>among</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models</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that</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could</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not</a:t>
            </a:r>
            <a:r>
              <a:rPr lang="it-IT" sz="2200" i="1" dirty="0" smtClean="0">
                <a:latin typeface="Times New Roman" panose="02020603050405020304" pitchFamily="18" charset="0"/>
                <a:cs typeface="Times New Roman" panose="02020603050405020304" pitchFamily="18" charset="0"/>
              </a:rPr>
              <a:t> be </a:t>
            </a:r>
            <a:r>
              <a:rPr lang="it-IT" sz="2200" i="1" dirty="0" err="1" smtClean="0">
                <a:latin typeface="Times New Roman" panose="02020603050405020304" pitchFamily="18" charset="0"/>
                <a:cs typeface="Times New Roman" panose="02020603050405020304" pitchFamily="18" charset="0"/>
              </a:rPr>
              <a:t>mapped</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before</a:t>
            </a:r>
            <a:r>
              <a:rPr lang="it-IT" sz="2200" i="1" dirty="0" smtClean="0">
                <a:latin typeface="Times New Roman" panose="02020603050405020304" pitchFamily="18" charset="0"/>
                <a:cs typeface="Times New Roman" panose="02020603050405020304" pitchFamily="18" charset="0"/>
              </a:rPr>
              <a:t> the </a:t>
            </a:r>
            <a:r>
              <a:rPr lang="it-IT" sz="2200" i="1" dirty="0" err="1" smtClean="0">
                <a:latin typeface="Times New Roman" panose="02020603050405020304" pitchFamily="18" charset="0"/>
                <a:cs typeface="Times New Roman" panose="02020603050405020304" pitchFamily="18" charset="0"/>
              </a:rPr>
              <a:t>developing</a:t>
            </a:r>
            <a:r>
              <a:rPr lang="it-IT" sz="2200" i="1" dirty="0" smtClean="0">
                <a:latin typeface="Times New Roman" panose="02020603050405020304" pitchFamily="18" charset="0"/>
                <a:cs typeface="Times New Roman" panose="02020603050405020304" pitchFamily="18" charset="0"/>
              </a:rPr>
              <a:t>, and </a:t>
            </a:r>
            <a:r>
              <a:rPr lang="it-IT" sz="2200" i="1" dirty="0" err="1" smtClean="0">
                <a:latin typeface="Times New Roman" panose="02020603050405020304" pitchFamily="18" charset="0"/>
                <a:cs typeface="Times New Roman" panose="02020603050405020304" pitchFamily="18" charset="0"/>
              </a:rPr>
              <a:t>then</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there</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is</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not</a:t>
            </a:r>
            <a:r>
              <a:rPr lang="it-IT" sz="2200" i="1" dirty="0" smtClean="0">
                <a:latin typeface="Times New Roman" panose="02020603050405020304" pitchFamily="18" charset="0"/>
                <a:cs typeface="Times New Roman" panose="02020603050405020304" pitchFamily="18" charset="0"/>
              </a:rPr>
              <a:t> in the </a:t>
            </a:r>
            <a:r>
              <a:rPr lang="it-IT" sz="2200" i="1" dirty="0" err="1" smtClean="0">
                <a:latin typeface="Times New Roman" panose="02020603050405020304" pitchFamily="18" charset="0"/>
                <a:cs typeface="Times New Roman" panose="02020603050405020304" pitchFamily="18" charset="0"/>
              </a:rPr>
              <a:t>other</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documents</a:t>
            </a:r>
            <a:r>
              <a:rPr lang="it-IT" sz="2200" i="1" dirty="0" smtClean="0">
                <a:latin typeface="Times New Roman" panose="02020603050405020304" pitchFamily="18" charset="0"/>
                <a:cs typeface="Times New Roman" panose="02020603050405020304" pitchFamily="18" charset="0"/>
              </a:rPr>
              <a:t>. </a:t>
            </a: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r>
              <a:rPr lang="it-IT" sz="2200" dirty="0" err="1" smtClean="0">
                <a:latin typeface="Times New Roman" panose="02020603050405020304" pitchFamily="18" charset="0"/>
                <a:cs typeface="Times New Roman" panose="02020603050405020304" pitchFamily="18" charset="0"/>
              </a:rPr>
              <a:t>Now</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we</a:t>
            </a:r>
            <a:r>
              <a:rPr lang="it-IT" sz="2200" dirty="0" smtClean="0">
                <a:latin typeface="Times New Roman" panose="02020603050405020304" pitchFamily="18" charset="0"/>
                <a:cs typeface="Times New Roman" panose="02020603050405020304" pitchFamily="18" charset="0"/>
              </a:rPr>
              <a:t> show the relation </a:t>
            </a:r>
            <a:r>
              <a:rPr lang="it-IT" sz="2200" dirty="0" err="1" smtClean="0">
                <a:latin typeface="Times New Roman" panose="02020603050405020304" pitchFamily="18" charset="0"/>
                <a:cs typeface="Times New Roman" panose="02020603050405020304" pitchFamily="18" charset="0"/>
              </a:rPr>
              <a:t>between</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Controls</a:t>
            </a:r>
            <a:r>
              <a:rPr lang="it-IT" sz="2200" dirty="0" smtClean="0">
                <a:latin typeface="Times New Roman" panose="02020603050405020304" pitchFamily="18" charset="0"/>
                <a:cs typeface="Times New Roman" panose="02020603050405020304" pitchFamily="18" charset="0"/>
              </a:rPr>
              <a:t> in the BCE </a:t>
            </a:r>
            <a:r>
              <a:rPr lang="it-IT" sz="2200" dirty="0" err="1" smtClean="0">
                <a:latin typeface="Times New Roman" panose="02020603050405020304" pitchFamily="18" charset="0"/>
                <a:cs typeface="Times New Roman" panose="02020603050405020304" pitchFamily="18" charset="0"/>
              </a:rPr>
              <a:t>diagrams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that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was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done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before</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developing</a:t>
            </a:r>
            <a:r>
              <a:rPr lang="it-IT" sz="2200" dirty="0" smtClean="0">
                <a:latin typeface="Times New Roman" panose="02020603050405020304" pitchFamily="18" charset="0"/>
                <a:cs typeface="Times New Roman" panose="02020603050405020304" pitchFamily="18" charset="0"/>
              </a:rPr>
              <a:t> and the </a:t>
            </a:r>
            <a:r>
              <a:rPr lang="it-IT" sz="2200" dirty="0" err="1" smtClean="0">
                <a:latin typeface="Times New Roman" panose="02020603050405020304" pitchFamily="18" charset="0"/>
                <a:cs typeface="Times New Roman" panose="02020603050405020304" pitchFamily="18" charset="0"/>
              </a:rPr>
              <a:t>beans</a:t>
            </a:r>
            <a:r>
              <a:rPr lang="it-IT" sz="2200" dirty="0" smtClean="0">
                <a:latin typeface="Times New Roman" panose="02020603050405020304" pitchFamily="18" charset="0"/>
                <a:cs typeface="Times New Roman" panose="02020603050405020304" pitchFamily="18" charset="0"/>
              </a:rPr>
              <a:t>. </a:t>
            </a: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r>
              <a:rPr lang="it-IT" sz="2200" dirty="0" err="1" smtClean="0">
                <a:latin typeface="Times New Roman" panose="02020603050405020304" pitchFamily="18" charset="0"/>
                <a:cs typeface="Times New Roman" panose="02020603050405020304" pitchFamily="18" charset="0"/>
              </a:rPr>
              <a:t>We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will</a:t>
            </a:r>
            <a:r>
              <a:rPr lang="it-IT" sz="2200" dirty="0" smtClean="0">
                <a:latin typeface="Times New Roman" panose="02020603050405020304" pitchFamily="18" charset="0"/>
                <a:cs typeface="Times New Roman" panose="02020603050405020304" pitchFamily="18" charset="0"/>
              </a:rPr>
              <a:t> do </a:t>
            </a:r>
            <a:r>
              <a:rPr lang="it-IT" sz="2200" dirty="0" err="1" smtClean="0">
                <a:latin typeface="Times New Roman" panose="02020603050405020304" pitchFamily="18" charset="0"/>
                <a:cs typeface="Times New Roman" panose="02020603050405020304" pitchFamily="18" charset="0"/>
              </a:rPr>
              <a:t>it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not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focusing</a:t>
            </a:r>
            <a:r>
              <a:rPr lang="it-IT" sz="2200" dirty="0" smtClean="0">
                <a:latin typeface="Times New Roman" panose="02020603050405020304" pitchFamily="18" charset="0"/>
                <a:cs typeface="Times New Roman" panose="02020603050405020304" pitchFamily="18" charset="0"/>
              </a:rPr>
              <a:t> once more on the </a:t>
            </a:r>
            <a:r>
              <a:rPr lang="it-IT" sz="2200" dirty="0" err="1" smtClean="0">
                <a:latin typeface="Times New Roman" panose="02020603050405020304" pitchFamily="18" charset="0"/>
                <a:cs typeface="Times New Roman" panose="02020603050405020304" pitchFamily="18" charset="0"/>
              </a:rPr>
              <a:t>already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discussed</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modules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but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moving</a:t>
            </a:r>
            <a:r>
              <a:rPr lang="it-IT" sz="2200" dirty="0" smtClean="0">
                <a:latin typeface="Times New Roman" panose="02020603050405020304" pitchFamily="18" charset="0"/>
                <a:cs typeface="Times New Roman" panose="02020603050405020304" pitchFamily="18" charset="0"/>
              </a:rPr>
              <a:t> a </a:t>
            </a:r>
            <a:r>
              <a:rPr lang="it-IT" sz="2200" dirty="0" err="1" smtClean="0">
                <a:latin typeface="Times New Roman" panose="02020603050405020304" pitchFamily="18" charset="0"/>
                <a:cs typeface="Times New Roman" panose="02020603050405020304" pitchFamily="18" charset="0"/>
              </a:rPr>
              <a:t>little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along</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not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described</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components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even</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if</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they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may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appear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less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important</a:t>
            </a:r>
            <a:r>
              <a:rPr lang="it-IT" sz="2200" dirty="0" smtClean="0">
                <a:latin typeface="Times New Roman" panose="02020603050405020304" pitchFamily="18" charset="0"/>
                <a:cs typeface="Times New Roman" panose="02020603050405020304" pitchFamily="18" charset="0"/>
              </a:rPr>
              <a:t>.</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13394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BCE – </a:t>
            </a:r>
            <a:r>
              <a:rPr lang="it-IT" sz="2600" i="1" dirty="0" err="1" smtClean="0">
                <a:latin typeface="Times New Roman" panose="02020603050405020304" pitchFamily="18" charset="0"/>
                <a:cs typeface="Times New Roman" panose="02020603050405020304" pitchFamily="18" charset="0"/>
              </a:rPr>
              <a:t>Search</a:t>
            </a:r>
            <a:r>
              <a:rPr lang="it-IT" sz="2600" i="1" dirty="0" smtClean="0">
                <a:latin typeface="Times New Roman" panose="02020603050405020304" pitchFamily="18" charset="0"/>
                <a:cs typeface="Times New Roman" panose="02020603050405020304" pitchFamily="18" charset="0"/>
              </a:rPr>
              <a:t> Bar</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Segnaposto contenuto 1" descr="UserEventResearch.png"/>
          <p:cNvPicPr>
            <a:picLocks noGrp="1" noChangeAspect="1"/>
          </p:cNvPicPr>
          <p:nvPr>
            <p:ph idx="1"/>
          </p:nvPr>
        </p:nvPicPr>
        <p:blipFill>
          <a:blip r:embed="rId2">
            <a:extLst>
              <a:ext uri="{28A0092B-C50C-407E-A947-70E740481C1C}">
                <a14:useLocalDpi xmlns:a14="http://schemas.microsoft.com/office/drawing/2010/main" val="0"/>
              </a:ext>
            </a:extLst>
          </a:blip>
          <a:srcRect t="1812" b="1812"/>
          <a:stretch>
            <a:fillRect/>
          </a:stretch>
        </p:blipFill>
        <p:spPr>
          <a:xfrm>
            <a:off x="539750" y="980728"/>
            <a:ext cx="8064500" cy="5184775"/>
          </a:xfrm>
        </p:spPr>
      </p:pic>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40999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BCE </a:t>
            </a:r>
            <a:r>
              <a:rPr lang="it-IT" sz="2600" i="1" dirty="0" smtClean="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Search</a:t>
            </a:r>
            <a:r>
              <a:rPr lang="it-IT" sz="2600" i="1" dirty="0" smtClean="0">
                <a:latin typeface="Times New Roman" panose="02020603050405020304" pitchFamily="18" charset="0"/>
                <a:cs typeface="Times New Roman" panose="02020603050405020304" pitchFamily="18" charset="0"/>
              </a:rPr>
              <a:t> Bar </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dirty="0" err="1" smtClean="0">
                <a:latin typeface="Times New Roman" panose="02020603050405020304" pitchFamily="18" charset="0"/>
                <a:cs typeface="Times New Roman" panose="02020603050405020304" pitchFamily="18" charset="0"/>
              </a:rPr>
              <a:t>This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module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was</a:t>
            </a:r>
            <a:r>
              <a:rPr lang="it-IT" sz="2200" dirty="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touched</a:t>
            </a:r>
            <a:r>
              <a:rPr lang="it-IT" sz="2200" dirty="0" smtClean="0">
                <a:latin typeface="Times New Roman" panose="02020603050405020304" pitchFamily="18" charset="0"/>
                <a:cs typeface="Times New Roman" panose="02020603050405020304" pitchFamily="18" charset="0"/>
              </a:rPr>
              <a:t> on </a:t>
            </a:r>
            <a:r>
              <a:rPr lang="it-IT" sz="2200" dirty="0" err="1" smtClean="0">
                <a:latin typeface="Times New Roman" panose="02020603050405020304" pitchFamily="18" charset="0"/>
                <a:cs typeface="Times New Roman" panose="02020603050405020304" pitchFamily="18" charset="0"/>
              </a:rPr>
              <a:t>before</a:t>
            </a:r>
            <a:r>
              <a:rPr lang="it-IT" sz="2200" dirty="0" smtClean="0">
                <a:latin typeface="Times New Roman" panose="02020603050405020304" pitchFamily="18" charset="0"/>
                <a:cs typeface="Times New Roman" panose="02020603050405020304" pitchFamily="18" charset="0"/>
              </a:rPr>
              <a:t> just </a:t>
            </a:r>
            <a:r>
              <a:rPr lang="it-IT" sz="2200" dirty="0" err="1" smtClean="0">
                <a:latin typeface="Times New Roman" panose="02020603050405020304" pitchFamily="18" charset="0"/>
                <a:cs typeface="Times New Roman" panose="02020603050405020304" pitchFamily="18" charset="0"/>
              </a:rPr>
              <a:t>one</a:t>
            </a:r>
            <a:r>
              <a:rPr lang="it-IT" sz="2200" dirty="0" smtClean="0">
                <a:latin typeface="Times New Roman" panose="02020603050405020304" pitchFamily="18" charset="0"/>
                <a:cs typeface="Times New Roman" panose="02020603050405020304" pitchFamily="18" charset="0"/>
              </a:rPr>
              <a:t> time, </a:t>
            </a:r>
            <a:r>
              <a:rPr lang="it-IT" sz="2200" dirty="0" err="1" smtClean="0">
                <a:latin typeface="Times New Roman" panose="02020603050405020304" pitchFamily="18" charset="0"/>
                <a:cs typeface="Times New Roman" panose="02020603050405020304" pitchFamily="18" charset="0"/>
              </a:rPr>
              <a:t>but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interesting</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Its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purpose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consists</a:t>
            </a:r>
            <a:r>
              <a:rPr lang="it-IT" sz="2200" dirty="0" smtClean="0">
                <a:latin typeface="Times New Roman" panose="02020603050405020304" pitchFamily="18" charset="0"/>
                <a:cs typeface="Times New Roman" panose="02020603050405020304" pitchFamily="18" charset="0"/>
              </a:rPr>
              <a:t> of </a:t>
            </a:r>
            <a:r>
              <a:rPr lang="it-IT" sz="2200" dirty="0" err="1" smtClean="0">
                <a:latin typeface="Times New Roman" panose="02020603050405020304" pitchFamily="18" charset="0"/>
                <a:cs typeface="Times New Roman" panose="02020603050405020304" pitchFamily="18" charset="0"/>
              </a:rPr>
              <a:t>making</a:t>
            </a:r>
            <a:r>
              <a:rPr lang="it-IT" sz="2200" dirty="0" smtClean="0">
                <a:latin typeface="Times New Roman" panose="02020603050405020304" pitchFamily="18" charset="0"/>
                <a:cs typeface="Times New Roman" panose="02020603050405020304" pitchFamily="18" charset="0"/>
              </a:rPr>
              <a:t> a list of </a:t>
            </a:r>
            <a:r>
              <a:rPr lang="it-IT" sz="2200" dirty="0" err="1" smtClean="0">
                <a:latin typeface="Times New Roman" panose="02020603050405020304" pitchFamily="18" charset="0"/>
                <a:cs typeface="Times New Roman" panose="02020603050405020304" pitchFamily="18" charset="0"/>
              </a:rPr>
              <a:t>results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splitted</a:t>
            </a:r>
            <a:r>
              <a:rPr lang="it-IT" sz="2200" dirty="0" smtClean="0">
                <a:latin typeface="Times New Roman" panose="02020603050405020304" pitchFamily="18" charset="0"/>
                <a:cs typeface="Times New Roman" panose="02020603050405020304" pitchFamily="18" charset="0"/>
              </a:rPr>
              <a:t> in </a:t>
            </a:r>
            <a:r>
              <a:rPr lang="it-IT" sz="2200" dirty="0" err="1" smtClean="0">
                <a:latin typeface="Times New Roman" panose="02020603050405020304" pitchFamily="18" charset="0"/>
                <a:cs typeface="Times New Roman" panose="02020603050405020304" pitchFamily="18" charset="0"/>
              </a:rPr>
              <a:t>events</a:t>
            </a:r>
            <a:r>
              <a:rPr lang="it-IT" sz="2200" dirty="0" smtClean="0">
                <a:latin typeface="Times New Roman" panose="02020603050405020304" pitchFamily="18" charset="0"/>
                <a:cs typeface="Times New Roman" panose="02020603050405020304" pitchFamily="18" charset="0"/>
              </a:rPr>
              <a:t> and </a:t>
            </a:r>
            <a:r>
              <a:rPr lang="it-IT" sz="2200" dirty="0" err="1" smtClean="0">
                <a:latin typeface="Times New Roman" panose="02020603050405020304" pitchFamily="18" charset="0"/>
                <a:cs typeface="Times New Roman" panose="02020603050405020304" pitchFamily="18" charset="0"/>
              </a:rPr>
              <a:t>users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according</a:t>
            </a:r>
            <a:r>
              <a:rPr lang="it-IT" sz="2200" dirty="0" smtClean="0">
                <a:latin typeface="Times New Roman" panose="02020603050405020304" pitchFamily="18" charset="0"/>
                <a:cs typeface="Times New Roman" panose="02020603050405020304" pitchFamily="18" charset="0"/>
              </a:rPr>
              <a:t> to the word </a:t>
            </a:r>
            <a:r>
              <a:rPr lang="it-IT" sz="2200" dirty="0" err="1" smtClean="0">
                <a:latin typeface="Times New Roman" panose="02020603050405020304" pitchFamily="18" charset="0"/>
                <a:cs typeface="Times New Roman" panose="02020603050405020304" pitchFamily="18" charset="0"/>
              </a:rPr>
              <a:t>that</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connected</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user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looking</a:t>
            </a:r>
            <a:r>
              <a:rPr lang="it-IT" sz="2200" dirty="0" smtClean="0">
                <a:latin typeface="Times New Roman" panose="02020603050405020304" pitchFamily="18" charset="0"/>
                <a:cs typeface="Times New Roman" panose="02020603050405020304" pitchFamily="18" charset="0"/>
              </a:rPr>
              <a:t> for.</a:t>
            </a: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The </a:t>
            </a:r>
            <a:r>
              <a:rPr lang="it-IT" sz="2200" dirty="0" err="1" smtClean="0">
                <a:latin typeface="Times New Roman" panose="02020603050405020304" pitchFamily="18" charset="0"/>
                <a:cs typeface="Times New Roman" panose="02020603050405020304" pitchFamily="18" charset="0"/>
              </a:rPr>
              <a:t>association</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betwen</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diagram</a:t>
            </a:r>
            <a:r>
              <a:rPr lang="it-IT" sz="2200" dirty="0" smtClean="0">
                <a:latin typeface="Times New Roman" panose="02020603050405020304" pitchFamily="18" charset="0"/>
                <a:cs typeface="Times New Roman" panose="02020603050405020304" pitchFamily="18" charset="0"/>
              </a:rPr>
              <a:t> and the </a:t>
            </a:r>
            <a:r>
              <a:rPr lang="it-IT" sz="2200" dirty="0" err="1" smtClean="0">
                <a:latin typeface="Times New Roman" panose="02020603050405020304" pitchFamily="18" charset="0"/>
                <a:cs typeface="Times New Roman" panose="02020603050405020304" pitchFamily="18" charset="0"/>
              </a:rPr>
              <a:t>real</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system</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shown</a:t>
            </a:r>
            <a:r>
              <a:rPr lang="it-IT" sz="2200" dirty="0" smtClean="0">
                <a:latin typeface="Times New Roman" panose="02020603050405020304" pitchFamily="18" charset="0"/>
                <a:cs typeface="Times New Roman" panose="02020603050405020304" pitchFamily="18" charset="0"/>
              </a:rPr>
              <a:t> in the </a:t>
            </a:r>
            <a:r>
              <a:rPr lang="it-IT" sz="2200" dirty="0" err="1" smtClean="0">
                <a:latin typeface="Times New Roman" panose="02020603050405020304" pitchFamily="18" charset="0"/>
                <a:cs typeface="Times New Roman" panose="02020603050405020304" pitchFamily="18" charset="0"/>
              </a:rPr>
              <a:t>next</a:t>
            </a:r>
            <a:r>
              <a:rPr lang="it-IT" sz="2200" dirty="0" smtClean="0">
                <a:latin typeface="Times New Roman" panose="02020603050405020304" pitchFamily="18" charset="0"/>
                <a:cs typeface="Times New Roman" panose="02020603050405020304" pitchFamily="18" charset="0"/>
              </a:rPr>
              <a:t> slide.</a:t>
            </a: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37098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BCE </a:t>
            </a:r>
            <a:r>
              <a:rPr lang="it-IT" sz="2600" i="1" dirty="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Search</a:t>
            </a:r>
            <a:r>
              <a:rPr lang="it-IT" sz="2600" i="1" dirty="0" smtClean="0">
                <a:latin typeface="Times New Roman" panose="02020603050405020304" pitchFamily="18" charset="0"/>
                <a:cs typeface="Times New Roman" panose="02020603050405020304" pitchFamily="18" charset="0"/>
              </a:rPr>
              <a:t> Bar </a:t>
            </a:r>
            <a:r>
              <a:rPr lang="it-IT" sz="2600" i="1" dirty="0" err="1" smtClean="0">
                <a:latin typeface="Times New Roman" panose="02020603050405020304" pitchFamily="18" charset="0"/>
                <a:cs typeface="Times New Roman" panose="02020603050405020304" pitchFamily="18" charset="0"/>
              </a:rPr>
              <a:t>Mapping</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Segnaposto contenuto 1" descr="Schermata 2015-02-22 alle 18.06.16.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007" r="320"/>
          <a:stretch/>
        </p:blipFill>
        <p:spPr>
          <a:xfrm>
            <a:off x="467544" y="981075"/>
            <a:ext cx="3652685" cy="5256237"/>
          </a:xfrm>
        </p:spPr>
      </p:pic>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
        <p:nvSpPr>
          <p:cNvPr id="3" name="CasellaDiTesto 2"/>
          <p:cNvSpPr txBox="1"/>
          <p:nvPr/>
        </p:nvSpPr>
        <p:spPr>
          <a:xfrm>
            <a:off x="4211960" y="1052736"/>
            <a:ext cx="4464496" cy="4247317"/>
          </a:xfrm>
          <a:prstGeom prst="rect">
            <a:avLst/>
          </a:prstGeom>
          <a:noFill/>
        </p:spPr>
        <p:txBody>
          <a:bodyPr wrap="square" rtlCol="0">
            <a:spAutoFit/>
          </a:bodyPr>
          <a:lstStyle/>
          <a:p>
            <a:r>
              <a:rPr lang="it-IT" dirty="0" err="1" smtClean="0"/>
              <a:t>This</a:t>
            </a:r>
            <a:r>
              <a:rPr lang="it-IT" dirty="0" smtClean="0"/>
              <a:t> </a:t>
            </a:r>
            <a:r>
              <a:rPr lang="it-IT" dirty="0" err="1" smtClean="0"/>
              <a:t>is</a:t>
            </a:r>
            <a:r>
              <a:rPr lang="it-IT" dirty="0" smtClean="0"/>
              <a:t> the source code of the </a:t>
            </a:r>
            <a:r>
              <a:rPr lang="it-IT" dirty="0" err="1" smtClean="0"/>
              <a:t>SearchBean</a:t>
            </a:r>
            <a:r>
              <a:rPr lang="it-IT" dirty="0" smtClean="0"/>
              <a:t>.</a:t>
            </a:r>
          </a:p>
          <a:p>
            <a:r>
              <a:rPr lang="it-IT" dirty="0" err="1" smtClean="0"/>
              <a:t>We</a:t>
            </a:r>
            <a:r>
              <a:rPr lang="it-IT" dirty="0" smtClean="0"/>
              <a:t> </a:t>
            </a:r>
            <a:r>
              <a:rPr lang="it-IT" dirty="0" err="1" smtClean="0"/>
              <a:t>point</a:t>
            </a:r>
            <a:r>
              <a:rPr lang="it-IT" dirty="0" smtClean="0"/>
              <a:t> out the </a:t>
            </a:r>
            <a:r>
              <a:rPr lang="it-IT" dirty="0" err="1" smtClean="0"/>
              <a:t>following</a:t>
            </a:r>
            <a:r>
              <a:rPr lang="it-IT" dirty="0" smtClean="0"/>
              <a:t> </a:t>
            </a:r>
            <a:r>
              <a:rPr lang="it-IT" dirty="0" err="1" smtClean="0"/>
              <a:t>functions</a:t>
            </a:r>
            <a:r>
              <a:rPr lang="it-IT" dirty="0" smtClean="0"/>
              <a:t>:</a:t>
            </a:r>
          </a:p>
          <a:p>
            <a:endParaRPr lang="it-IT" dirty="0"/>
          </a:p>
          <a:p>
            <a:pPr marL="285750" indent="-285750">
              <a:buFont typeface="Arial"/>
              <a:buChar char="•"/>
            </a:pPr>
            <a:r>
              <a:rPr lang="it-IT" dirty="0" err="1" smtClean="0"/>
              <a:t>search</a:t>
            </a:r>
            <a:r>
              <a:rPr lang="it-IT" dirty="0" smtClean="0"/>
              <a:t>( ) : </a:t>
            </a:r>
            <a:r>
              <a:rPr lang="it-IT" dirty="0" err="1" smtClean="0"/>
              <a:t>it</a:t>
            </a:r>
            <a:r>
              <a:rPr lang="it-IT" dirty="0" smtClean="0"/>
              <a:t> </a:t>
            </a:r>
            <a:r>
              <a:rPr lang="it-IT" dirty="0" err="1" smtClean="0"/>
              <a:t>loads</a:t>
            </a:r>
            <a:r>
              <a:rPr lang="it-IT" dirty="0" smtClean="0"/>
              <a:t> the </a:t>
            </a:r>
            <a:r>
              <a:rPr lang="it-IT" dirty="0" err="1" smtClean="0"/>
              <a:t>two</a:t>
            </a:r>
            <a:r>
              <a:rPr lang="it-IT" dirty="0" smtClean="0"/>
              <a:t> sets of </a:t>
            </a:r>
            <a:r>
              <a:rPr lang="it-IT" dirty="0" err="1" smtClean="0"/>
              <a:t>elements</a:t>
            </a:r>
            <a:r>
              <a:rPr lang="it-IT" dirty="0" smtClean="0"/>
              <a:t> </a:t>
            </a:r>
            <a:r>
              <a:rPr lang="it-IT" dirty="0" err="1" smtClean="0"/>
              <a:t>according</a:t>
            </a:r>
            <a:r>
              <a:rPr lang="it-IT" dirty="0" smtClean="0"/>
              <a:t> to the </a:t>
            </a:r>
            <a:r>
              <a:rPr lang="it-IT" i="1" dirty="0" err="1" smtClean="0"/>
              <a:t>searched</a:t>
            </a:r>
            <a:r>
              <a:rPr lang="it-IT" i="1" dirty="0"/>
              <a:t> </a:t>
            </a:r>
            <a:r>
              <a:rPr lang="it-IT" dirty="0" smtClean="0"/>
              <a:t>word.</a:t>
            </a:r>
          </a:p>
          <a:p>
            <a:pPr marL="285750" indent="-285750">
              <a:buFont typeface="Arial"/>
              <a:buChar char="•"/>
            </a:pPr>
            <a:endParaRPr lang="it-IT" i="1" dirty="0"/>
          </a:p>
          <a:p>
            <a:pPr marL="285750" indent="-285750">
              <a:buFont typeface="Arial"/>
              <a:buChar char="•"/>
            </a:pPr>
            <a:r>
              <a:rPr lang="it-IT" i="1" dirty="0" smtClean="0"/>
              <a:t>set/set </a:t>
            </a:r>
            <a:r>
              <a:rPr lang="it-IT" i="1" dirty="0" err="1" smtClean="0"/>
              <a:t>user</a:t>
            </a:r>
            <a:r>
              <a:rPr lang="it-IT" i="1" dirty="0" smtClean="0"/>
              <a:t>( )</a:t>
            </a:r>
          </a:p>
          <a:p>
            <a:pPr marL="285750" indent="-285750">
              <a:buFont typeface="Arial"/>
              <a:buChar char="•"/>
            </a:pPr>
            <a:endParaRPr lang="it-IT" i="1" dirty="0"/>
          </a:p>
          <a:p>
            <a:pPr marL="285750" indent="-285750">
              <a:buFont typeface="Arial"/>
              <a:buChar char="•"/>
            </a:pPr>
            <a:r>
              <a:rPr lang="it-IT" i="1" dirty="0" err="1" smtClean="0"/>
              <a:t>get</a:t>
            </a:r>
            <a:r>
              <a:rPr lang="it-IT" i="1" dirty="0" smtClean="0"/>
              <a:t>/set </a:t>
            </a:r>
            <a:r>
              <a:rPr lang="it-IT" i="1" dirty="0" err="1" smtClean="0"/>
              <a:t>event</a:t>
            </a:r>
            <a:r>
              <a:rPr lang="it-IT" i="1" dirty="0" smtClean="0"/>
              <a:t>( )</a:t>
            </a:r>
          </a:p>
          <a:p>
            <a:pPr marL="285750" indent="-285750">
              <a:buFont typeface="Arial"/>
              <a:buChar char="•"/>
            </a:pPr>
            <a:endParaRPr lang="it-IT" i="1" dirty="0"/>
          </a:p>
          <a:p>
            <a:pPr marL="285750" indent="-285750">
              <a:buFont typeface="Arial"/>
              <a:buChar char="•"/>
            </a:pPr>
            <a:endParaRPr lang="it-IT" i="1" dirty="0" smtClean="0"/>
          </a:p>
          <a:p>
            <a:r>
              <a:rPr lang="it-IT" dirty="0" err="1" smtClean="0"/>
              <a:t>They</a:t>
            </a:r>
            <a:r>
              <a:rPr lang="it-IT" dirty="0" smtClean="0"/>
              <a:t> </a:t>
            </a:r>
            <a:r>
              <a:rPr lang="it-IT" dirty="0" err="1" smtClean="0"/>
              <a:t>translate</a:t>
            </a:r>
            <a:r>
              <a:rPr lang="it-IT" dirty="0" smtClean="0"/>
              <a:t> the </a:t>
            </a:r>
            <a:r>
              <a:rPr lang="it-IT" dirty="0" err="1" smtClean="0"/>
              <a:t>respectively</a:t>
            </a:r>
            <a:r>
              <a:rPr lang="it-IT" dirty="0" smtClean="0"/>
              <a:t> </a:t>
            </a:r>
            <a:r>
              <a:rPr lang="it-IT" dirty="0" err="1" smtClean="0"/>
              <a:t>functionalities</a:t>
            </a:r>
            <a:r>
              <a:rPr lang="it-IT" dirty="0" smtClean="0"/>
              <a:t>:</a:t>
            </a:r>
          </a:p>
          <a:p>
            <a:pPr marL="285750" indent="-285750">
              <a:buFont typeface="Arial"/>
              <a:buChar char="•"/>
            </a:pPr>
            <a:r>
              <a:rPr lang="it-IT" dirty="0" err="1" smtClean="0"/>
              <a:t>loadPage</a:t>
            </a:r>
            <a:endParaRPr lang="it-IT" dirty="0" smtClean="0"/>
          </a:p>
          <a:p>
            <a:pPr marL="285750" indent="-285750">
              <a:buFont typeface="Arial"/>
              <a:buChar char="•"/>
            </a:pPr>
            <a:r>
              <a:rPr lang="it-IT" dirty="0" err="1" smtClean="0"/>
              <a:t>loadEvent</a:t>
            </a:r>
            <a:endParaRPr lang="it-IT" dirty="0" smtClean="0"/>
          </a:p>
          <a:p>
            <a:pPr marL="285750" indent="-285750">
              <a:buFont typeface="Arial"/>
              <a:buChar char="•"/>
            </a:pPr>
            <a:r>
              <a:rPr lang="it-IT" dirty="0" err="1" smtClean="0"/>
              <a:t>loadUser</a:t>
            </a:r>
            <a:endParaRPr lang="it-IT" dirty="0"/>
          </a:p>
        </p:txBody>
      </p:sp>
    </p:spTree>
    <p:extLst>
      <p:ext uri="{BB962C8B-B14F-4D97-AF65-F5344CB8AC3E}">
        <p14:creationId xmlns:p14="http://schemas.microsoft.com/office/powerpoint/2010/main" val="25011450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BCE – </a:t>
            </a:r>
            <a:r>
              <a:rPr lang="it-IT" sz="2600" i="1" dirty="0" err="1" smtClean="0">
                <a:latin typeface="Times New Roman" panose="02020603050405020304" pitchFamily="18" charset="0"/>
                <a:cs typeface="Times New Roman" panose="02020603050405020304" pitchFamily="18" charset="0"/>
              </a:rPr>
              <a:t>Search</a:t>
            </a:r>
            <a:r>
              <a:rPr lang="it-IT" sz="2600" i="1" dirty="0" smtClean="0">
                <a:latin typeface="Times New Roman" panose="02020603050405020304" pitchFamily="18" charset="0"/>
                <a:cs typeface="Times New Roman" panose="02020603050405020304" pitchFamily="18" charset="0"/>
              </a:rPr>
              <a:t> Bar </a:t>
            </a:r>
            <a:r>
              <a:rPr lang="it-IT" sz="2600" i="1" dirty="0" err="1" smtClean="0">
                <a:latin typeface="Times New Roman" panose="02020603050405020304" pitchFamily="18" charset="0"/>
                <a:cs typeface="Times New Roman" panose="02020603050405020304" pitchFamily="18" charset="0"/>
              </a:rPr>
              <a:t>Mapping</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Segnaposto contenuto 1" descr="Schermata 2015-02-22 alle 18.16.44.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53" t="-523" r="-153" b="-4416"/>
          <a:stretch/>
        </p:blipFill>
        <p:spPr>
          <a:xfrm>
            <a:off x="539750" y="908720"/>
            <a:ext cx="8064500" cy="3427460"/>
          </a:xfrm>
        </p:spPr>
      </p:pic>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
        <p:nvSpPr>
          <p:cNvPr id="3" name="CasellaDiTesto 2"/>
          <p:cNvSpPr txBox="1"/>
          <p:nvPr/>
        </p:nvSpPr>
        <p:spPr>
          <a:xfrm>
            <a:off x="467545" y="4581128"/>
            <a:ext cx="8352928" cy="1477328"/>
          </a:xfrm>
          <a:prstGeom prst="rect">
            <a:avLst/>
          </a:prstGeom>
          <a:noFill/>
        </p:spPr>
        <p:txBody>
          <a:bodyPr wrap="square" rtlCol="0">
            <a:spAutoFit/>
          </a:bodyPr>
          <a:lstStyle/>
          <a:p>
            <a:r>
              <a:rPr lang="it-IT" dirty="0" err="1" smtClean="0"/>
              <a:t>This</a:t>
            </a:r>
            <a:r>
              <a:rPr lang="it-IT" dirty="0" smtClean="0"/>
              <a:t> </a:t>
            </a:r>
            <a:r>
              <a:rPr lang="it-IT" dirty="0" err="1" smtClean="0"/>
              <a:t>is</a:t>
            </a:r>
            <a:r>
              <a:rPr lang="it-IT" dirty="0" smtClean="0"/>
              <a:t> the </a:t>
            </a:r>
            <a:r>
              <a:rPr lang="it-IT" dirty="0" err="1" smtClean="0"/>
              <a:t>xhtml</a:t>
            </a:r>
            <a:r>
              <a:rPr lang="it-IT" dirty="0" smtClean="0"/>
              <a:t> page </a:t>
            </a:r>
            <a:r>
              <a:rPr lang="it-IT" dirty="0" err="1" smtClean="0"/>
              <a:t>that</a:t>
            </a:r>
            <a:r>
              <a:rPr lang="it-IT" dirty="0" smtClean="0"/>
              <a:t> </a:t>
            </a:r>
            <a:r>
              <a:rPr lang="it-IT" dirty="0" err="1" smtClean="0"/>
              <a:t>actualize</a:t>
            </a:r>
            <a:r>
              <a:rPr lang="it-IT" dirty="0" smtClean="0"/>
              <a:t> the </a:t>
            </a:r>
            <a:r>
              <a:rPr lang="it-IT" dirty="0" err="1" smtClean="0"/>
              <a:t>ResultsPage</a:t>
            </a:r>
            <a:r>
              <a:rPr lang="it-IT" dirty="0" smtClean="0"/>
              <a:t>, in </a:t>
            </a:r>
            <a:r>
              <a:rPr lang="it-IT" dirty="0" err="1" smtClean="0"/>
              <a:t>fact</a:t>
            </a:r>
            <a:r>
              <a:rPr lang="it-IT" dirty="0" smtClean="0"/>
              <a:t> </a:t>
            </a:r>
            <a:r>
              <a:rPr lang="it-IT" dirty="0" err="1" smtClean="0"/>
              <a:t>it</a:t>
            </a:r>
            <a:r>
              <a:rPr lang="it-IT" dirty="0" smtClean="0"/>
              <a:t> </a:t>
            </a:r>
            <a:r>
              <a:rPr lang="it-IT" dirty="0" err="1" smtClean="0"/>
              <a:t>has</a:t>
            </a:r>
            <a:r>
              <a:rPr lang="it-IT" dirty="0" smtClean="0"/>
              <a:t> </a:t>
            </a:r>
            <a:r>
              <a:rPr lang="it-IT" dirty="0" err="1" smtClean="0"/>
              <a:t>also</a:t>
            </a:r>
            <a:r>
              <a:rPr lang="it-IT" dirty="0" smtClean="0"/>
              <a:t> the </a:t>
            </a:r>
            <a:r>
              <a:rPr lang="it-IT" dirty="0" err="1" smtClean="0"/>
              <a:t>same</a:t>
            </a:r>
            <a:r>
              <a:rPr lang="it-IT" dirty="0" smtClean="0"/>
              <a:t> </a:t>
            </a:r>
            <a:r>
              <a:rPr lang="it-IT" dirty="0" err="1" smtClean="0"/>
              <a:t>name</a:t>
            </a:r>
            <a:r>
              <a:rPr lang="it-IT" dirty="0" smtClean="0"/>
              <a:t>.</a:t>
            </a:r>
          </a:p>
          <a:p>
            <a:endParaRPr lang="it-IT" dirty="0"/>
          </a:p>
          <a:p>
            <a:r>
              <a:rPr lang="it-IT" dirty="0" smtClean="0"/>
              <a:t>From </a:t>
            </a:r>
            <a:r>
              <a:rPr lang="it-IT" dirty="0" err="1" smtClean="0"/>
              <a:t>this</a:t>
            </a:r>
            <a:r>
              <a:rPr lang="it-IT" dirty="0" smtClean="0"/>
              <a:t> page </a:t>
            </a:r>
            <a:r>
              <a:rPr lang="it-IT" dirty="0" err="1" smtClean="0"/>
              <a:t>is</a:t>
            </a:r>
            <a:r>
              <a:rPr lang="it-IT" dirty="0" smtClean="0"/>
              <a:t> </a:t>
            </a:r>
            <a:r>
              <a:rPr lang="it-IT" dirty="0" err="1" smtClean="0"/>
              <a:t>possible</a:t>
            </a:r>
            <a:r>
              <a:rPr lang="it-IT" dirty="0" smtClean="0"/>
              <a:t> to </a:t>
            </a:r>
            <a:r>
              <a:rPr lang="it-IT" dirty="0" err="1" smtClean="0"/>
              <a:t>move</a:t>
            </a:r>
            <a:r>
              <a:rPr lang="it-IT" dirty="0" smtClean="0"/>
              <a:t> to:</a:t>
            </a:r>
          </a:p>
          <a:p>
            <a:pPr marL="285750" indent="-285750">
              <a:buFont typeface="Arial"/>
              <a:buChar char="•"/>
            </a:pPr>
            <a:r>
              <a:rPr lang="it-IT" dirty="0" smtClean="0"/>
              <a:t>The </a:t>
            </a:r>
            <a:r>
              <a:rPr lang="it-IT" dirty="0" err="1" smtClean="0"/>
              <a:t>Event</a:t>
            </a:r>
            <a:r>
              <a:rPr lang="it-IT" dirty="0" smtClean="0"/>
              <a:t> Page;</a:t>
            </a:r>
            <a:endParaRPr lang="it-IT" dirty="0"/>
          </a:p>
          <a:p>
            <a:pPr marL="285750" indent="-285750">
              <a:buFont typeface="Arial"/>
              <a:buChar char="•"/>
            </a:pPr>
            <a:r>
              <a:rPr lang="it-IT" dirty="0" smtClean="0"/>
              <a:t>The User Page.</a:t>
            </a:r>
          </a:p>
        </p:txBody>
      </p:sp>
    </p:spTree>
    <p:extLst>
      <p:ext uri="{BB962C8B-B14F-4D97-AF65-F5344CB8AC3E}">
        <p14:creationId xmlns:p14="http://schemas.microsoft.com/office/powerpoint/2010/main" val="36404032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BCE </a:t>
            </a:r>
            <a:r>
              <a:rPr lang="it-IT" sz="2600" i="1" dirty="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Settings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Segnaposto contenuto 1" descr="AccountSettings.png"/>
          <p:cNvPicPr>
            <a:picLocks noGrp="1" noChangeAspect="1"/>
          </p:cNvPicPr>
          <p:nvPr>
            <p:ph idx="1"/>
          </p:nvPr>
        </p:nvPicPr>
        <p:blipFill>
          <a:blip r:embed="rId2">
            <a:extLst>
              <a:ext uri="{28A0092B-C50C-407E-A947-70E740481C1C}">
                <a14:useLocalDpi xmlns:a14="http://schemas.microsoft.com/office/drawing/2010/main" val="0"/>
              </a:ext>
            </a:extLst>
          </a:blip>
          <a:srcRect t="-5937" b="-5937"/>
          <a:stretch>
            <a:fillRect/>
          </a:stretch>
        </p:blipFill>
        <p:spPr>
          <a:xfrm>
            <a:off x="539750" y="981075"/>
            <a:ext cx="8064500" cy="5184775"/>
          </a:xfrm>
        </p:spPr>
      </p:pic>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04241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BCE </a:t>
            </a:r>
            <a:r>
              <a:rPr lang="it-IT" sz="2600" i="1" dirty="0" smtClean="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Settings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dirty="0" err="1" smtClean="0">
                <a:latin typeface="Times New Roman" panose="02020603050405020304" pitchFamily="18" charset="0"/>
                <a:cs typeface="Times New Roman" panose="02020603050405020304" pitchFamily="18" charset="0"/>
              </a:rPr>
              <a:t>This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module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was</a:t>
            </a:r>
            <a:r>
              <a:rPr lang="it-IT" sz="2200" dirty="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never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touched</a:t>
            </a:r>
            <a:r>
              <a:rPr lang="it-IT" sz="2200" dirty="0" smtClean="0">
                <a:latin typeface="Times New Roman" panose="02020603050405020304" pitchFamily="18" charset="0"/>
                <a:cs typeface="Times New Roman" panose="02020603050405020304" pitchFamily="18" charset="0"/>
              </a:rPr>
              <a:t> on </a:t>
            </a:r>
            <a:r>
              <a:rPr lang="it-IT" sz="2200" dirty="0" err="1" smtClean="0">
                <a:latin typeface="Times New Roman" panose="02020603050405020304" pitchFamily="18" charset="0"/>
                <a:cs typeface="Times New Roman" panose="02020603050405020304" pitchFamily="18" charset="0"/>
              </a:rPr>
              <a:t>before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Its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purpose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consists</a:t>
            </a:r>
            <a:r>
              <a:rPr lang="it-IT" sz="2200" dirty="0" smtClean="0">
                <a:latin typeface="Times New Roman" panose="02020603050405020304" pitchFamily="18" charset="0"/>
                <a:cs typeface="Times New Roman" panose="02020603050405020304" pitchFamily="18" charset="0"/>
              </a:rPr>
              <a:t> of </a:t>
            </a:r>
            <a:r>
              <a:rPr lang="it-IT" sz="2200" dirty="0" err="1" smtClean="0">
                <a:latin typeface="Times New Roman" panose="02020603050405020304" pitchFamily="18" charset="0"/>
                <a:cs typeface="Times New Roman" panose="02020603050405020304" pitchFamily="18" charset="0"/>
              </a:rPr>
              <a:t>loading</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current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setting</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values</a:t>
            </a:r>
            <a:r>
              <a:rPr lang="it-IT" sz="2200" dirty="0" smtClean="0">
                <a:latin typeface="Times New Roman" panose="02020603050405020304" pitchFamily="18" charset="0"/>
                <a:cs typeface="Times New Roman" panose="02020603050405020304" pitchFamily="18" charset="0"/>
              </a:rPr>
              <a:t>, and </a:t>
            </a:r>
            <a:r>
              <a:rPr lang="it-IT" sz="2200" dirty="0" err="1" smtClean="0">
                <a:latin typeface="Times New Roman" panose="02020603050405020304" pitchFamily="18" charset="0"/>
                <a:cs typeface="Times New Roman" panose="02020603050405020304" pitchFamily="18" charset="0"/>
              </a:rPr>
              <a:t>allows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their</a:t>
            </a:r>
            <a:r>
              <a:rPr lang="it-IT" sz="2200" dirty="0">
                <a:latin typeface="Times New Roman" panose="02020603050405020304" pitchFamily="18" charset="0"/>
                <a:cs typeface="Times New Roman" panose="02020603050405020304" pitchFamily="18" charset="0"/>
              </a:rPr>
              <a:t> </a:t>
            </a:r>
            <a:r>
              <a:rPr lang="it-IT" sz="2200" dirty="0" smtClean="0">
                <a:latin typeface="Times New Roman" panose="02020603050405020304" pitchFamily="18" charset="0"/>
                <a:cs typeface="Times New Roman" panose="02020603050405020304" pitchFamily="18" charset="0"/>
              </a:rPr>
              <a:t>editing.</a:t>
            </a: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r>
              <a:rPr lang="it-IT" sz="2200" dirty="0" err="1" smtClean="0">
                <a:latin typeface="Times New Roman" panose="02020603050405020304" pitchFamily="18" charset="0"/>
                <a:cs typeface="Times New Roman" panose="02020603050405020304" pitchFamily="18" charset="0"/>
              </a:rPr>
              <a:t>As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represented</a:t>
            </a:r>
            <a:r>
              <a:rPr lang="it-IT" sz="2200" dirty="0" smtClean="0">
                <a:latin typeface="Times New Roman" panose="02020603050405020304" pitchFamily="18" charset="0"/>
                <a:cs typeface="Times New Roman" panose="02020603050405020304" pitchFamily="18" charset="0"/>
              </a:rPr>
              <a:t> in the </a:t>
            </a:r>
            <a:r>
              <a:rPr lang="it-IT" sz="2200" dirty="0" err="1" smtClean="0">
                <a:latin typeface="Times New Roman" panose="02020603050405020304" pitchFamily="18" charset="0"/>
                <a:cs typeface="Times New Roman" panose="02020603050405020304" pitchFamily="18" charset="0"/>
              </a:rPr>
              <a:t>scheme</a:t>
            </a:r>
            <a:r>
              <a:rPr lang="it-IT" sz="2200" dirty="0" smtClean="0">
                <a:latin typeface="Times New Roman" panose="02020603050405020304" pitchFamily="18" charset="0"/>
                <a:cs typeface="Times New Roman" panose="02020603050405020304" pitchFamily="18" charset="0"/>
              </a:rPr>
              <a:t>, in the </a:t>
            </a:r>
            <a:r>
              <a:rPr lang="it-IT" sz="2200" dirty="0" err="1" smtClean="0">
                <a:latin typeface="Times New Roman" panose="02020603050405020304" pitchFamily="18" charset="0"/>
                <a:cs typeface="Times New Roman" panose="02020603050405020304" pitchFamily="18" charset="0"/>
              </a:rPr>
              <a:t>real</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application</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have</a:t>
            </a:r>
            <a:r>
              <a:rPr lang="it-IT" sz="2200" dirty="0" smtClean="0">
                <a:latin typeface="Times New Roman" panose="02020603050405020304" pitchFamily="18" charset="0"/>
                <a:cs typeface="Times New Roman" panose="02020603050405020304" pitchFamily="18" charset="0"/>
              </a:rPr>
              <a:t>:</a:t>
            </a:r>
          </a:p>
          <a:p>
            <a:pPr marL="0" indent="0">
              <a:buNone/>
            </a:pPr>
            <a:endParaRPr lang="it-IT" sz="2200" dirty="0">
              <a:latin typeface="Times New Roman" panose="02020603050405020304" pitchFamily="18" charset="0"/>
              <a:cs typeface="Times New Roman" panose="02020603050405020304" pitchFamily="18" charset="0"/>
            </a:endParaRPr>
          </a:p>
          <a:p>
            <a:r>
              <a:rPr lang="it-IT" sz="2200" dirty="0" err="1" smtClean="0">
                <a:latin typeface="Times New Roman" panose="02020603050405020304" pitchFamily="18" charset="0"/>
                <a:cs typeface="Times New Roman" panose="02020603050405020304" pitchFamily="18" charset="0"/>
              </a:rPr>
              <a:t>Two</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pages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one</a:t>
            </a:r>
            <a:r>
              <a:rPr lang="it-IT" sz="2200" dirty="0" smtClean="0">
                <a:latin typeface="Times New Roman" panose="02020603050405020304" pitchFamily="18" charset="0"/>
                <a:cs typeface="Times New Roman" panose="02020603050405020304" pitchFamily="18" charset="0"/>
              </a:rPr>
              <a:t> for the </a:t>
            </a:r>
            <a:r>
              <a:rPr lang="it-IT" sz="2200" dirty="0" err="1" smtClean="0">
                <a:latin typeface="Times New Roman" panose="02020603050405020304" pitchFamily="18" charset="0"/>
                <a:cs typeface="Times New Roman" panose="02020603050405020304" pitchFamily="18" charset="0"/>
              </a:rPr>
              <a:t>settings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loading</a:t>
            </a:r>
            <a:r>
              <a:rPr lang="it-IT" sz="2200" dirty="0" smtClean="0">
                <a:latin typeface="Times New Roman" panose="02020603050405020304" pitchFamily="18" charset="0"/>
                <a:cs typeface="Times New Roman" panose="02020603050405020304" pitchFamily="18" charset="0"/>
              </a:rPr>
              <a:t> and the </a:t>
            </a:r>
            <a:r>
              <a:rPr lang="it-IT" sz="2200" dirty="0" err="1" smtClean="0">
                <a:latin typeface="Times New Roman" panose="02020603050405020304" pitchFamily="18" charset="0"/>
                <a:cs typeface="Times New Roman" panose="02020603050405020304" pitchFamily="18" charset="0"/>
              </a:rPr>
              <a:t>other</a:t>
            </a:r>
            <a:r>
              <a:rPr lang="it-IT" sz="2200" dirty="0" smtClean="0">
                <a:latin typeface="Times New Roman" panose="02020603050405020304" pitchFamily="18" charset="0"/>
                <a:cs typeface="Times New Roman" panose="02020603050405020304" pitchFamily="18" charset="0"/>
              </a:rPr>
              <a:t> for the </a:t>
            </a:r>
            <a:r>
              <a:rPr lang="it-IT" sz="2200" dirty="0" err="1" smtClean="0">
                <a:latin typeface="Times New Roman" panose="02020603050405020304" pitchFamily="18" charset="0"/>
                <a:cs typeface="Times New Roman" panose="02020603050405020304" pitchFamily="18" charset="0"/>
              </a:rPr>
              <a:t>modification</a:t>
            </a:r>
            <a:r>
              <a:rPr lang="it-IT" sz="2200" dirty="0" smtClean="0">
                <a:latin typeface="Times New Roman" panose="02020603050405020304" pitchFamily="18" charset="0"/>
                <a:cs typeface="Times New Roman" panose="02020603050405020304" pitchFamily="18" charset="0"/>
              </a:rPr>
              <a:t>.</a:t>
            </a:r>
          </a:p>
          <a:p>
            <a:endParaRPr lang="it-IT" sz="2200" dirty="0">
              <a:latin typeface="Times New Roman" panose="02020603050405020304" pitchFamily="18" charset="0"/>
              <a:cs typeface="Times New Roman" panose="02020603050405020304" pitchFamily="18" charset="0"/>
            </a:endParaRPr>
          </a:p>
          <a:p>
            <a:r>
              <a:rPr lang="it-IT" sz="2200" dirty="0" err="1" smtClean="0">
                <a:latin typeface="Times New Roman" panose="02020603050405020304" pitchFamily="18" charset="0"/>
                <a:cs typeface="Times New Roman" panose="02020603050405020304" pitchFamily="18" charset="0"/>
              </a:rPr>
              <a:t>They</a:t>
            </a:r>
            <a:r>
              <a:rPr lang="it-IT" sz="2200" dirty="0" smtClean="0">
                <a:latin typeface="Times New Roman" panose="02020603050405020304" pitchFamily="18" charset="0"/>
                <a:cs typeface="Times New Roman" panose="02020603050405020304" pitchFamily="18" charset="0"/>
              </a:rPr>
              <a:t> are </a:t>
            </a:r>
            <a:r>
              <a:rPr lang="it-IT" sz="2200" dirty="0" err="1" smtClean="0">
                <a:latin typeface="Times New Roman" panose="02020603050405020304" pitchFamily="18" charset="0"/>
                <a:cs typeface="Times New Roman" panose="02020603050405020304" pitchFamily="18" charset="0"/>
              </a:rPr>
              <a:t>based</a:t>
            </a:r>
            <a:r>
              <a:rPr lang="it-IT" sz="2200" dirty="0" smtClean="0">
                <a:latin typeface="Times New Roman" panose="02020603050405020304" pitchFamily="18" charset="0"/>
                <a:cs typeface="Times New Roman" panose="02020603050405020304" pitchFamily="18" charset="0"/>
              </a:rPr>
              <a:t> on </a:t>
            </a:r>
            <a:r>
              <a:rPr lang="it-IT" sz="2200" dirty="0" err="1" smtClean="0">
                <a:latin typeface="Times New Roman" panose="02020603050405020304" pitchFamily="18" charset="0"/>
                <a:cs typeface="Times New Roman" panose="02020603050405020304" pitchFamily="18" charset="0"/>
              </a:rPr>
              <a:t>their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respectively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beans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which</a:t>
            </a:r>
            <a:r>
              <a:rPr lang="it-IT" sz="2200" dirty="0" smtClean="0">
                <a:latin typeface="Times New Roman" panose="02020603050405020304" pitchFamily="18" charset="0"/>
                <a:cs typeface="Times New Roman" panose="02020603050405020304" pitchFamily="18" charset="0"/>
              </a:rPr>
              <a:t> work on the </a:t>
            </a:r>
            <a:r>
              <a:rPr lang="it-IT" sz="2200" dirty="0" err="1" smtClean="0">
                <a:latin typeface="Times New Roman" panose="02020603050405020304" pitchFamily="18" charset="0"/>
                <a:cs typeface="Times New Roman" panose="02020603050405020304" pitchFamily="18" charset="0"/>
              </a:rPr>
              <a:t>same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entity</a:t>
            </a:r>
            <a:r>
              <a:rPr lang="it-IT" sz="2200" dirty="0" smtClean="0">
                <a:latin typeface="Times New Roman" panose="02020603050405020304" pitchFamily="18" charset="0"/>
                <a:cs typeface="Times New Roman" panose="02020603050405020304" pitchFamily="18" charset="0"/>
              </a:rPr>
              <a:t>.</a:t>
            </a:r>
          </a:p>
          <a:p>
            <a:endParaRPr lang="it-IT" sz="2200" dirty="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In the </a:t>
            </a:r>
            <a:r>
              <a:rPr lang="it-IT" sz="2200" dirty="0" err="1" smtClean="0">
                <a:latin typeface="Times New Roman" panose="02020603050405020304" pitchFamily="18" charset="0"/>
                <a:cs typeface="Times New Roman" panose="02020603050405020304" pitchFamily="18" charset="0"/>
              </a:rPr>
              <a:t>next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pages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we</a:t>
            </a:r>
            <a:r>
              <a:rPr lang="it-IT" sz="2200" dirty="0" smtClean="0">
                <a:latin typeface="Times New Roman" panose="02020603050405020304" pitchFamily="18" charset="0"/>
                <a:cs typeface="Times New Roman" panose="02020603050405020304" pitchFamily="18" charset="0"/>
              </a:rPr>
              <a:t> show </a:t>
            </a:r>
            <a:r>
              <a:rPr lang="it-IT" sz="2200" dirty="0" err="1" smtClean="0">
                <a:latin typeface="Times New Roman" panose="02020603050405020304" pitchFamily="18" charset="0"/>
                <a:cs typeface="Times New Roman" panose="02020603050405020304" pitchFamily="18" charset="0"/>
              </a:rPr>
              <a:t>this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mapping</a:t>
            </a:r>
            <a:r>
              <a:rPr lang="it-IT" sz="2200" dirty="0" smtClean="0">
                <a:latin typeface="Times New Roman" panose="02020603050405020304" pitchFamily="18" charset="0"/>
                <a:cs typeface="Times New Roman" panose="02020603050405020304" pitchFamily="18" charset="0"/>
              </a:rPr>
              <a:t>.</a:t>
            </a: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20532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BCE </a:t>
            </a:r>
            <a:r>
              <a:rPr lang="it-IT" sz="2600" i="1" dirty="0" smtClean="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Settings</a:t>
            </a:r>
            <a:r>
              <a:rPr lang="it-IT" sz="2600" i="1" dirty="0" smtClean="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Mapping</a:t>
            </a:r>
            <a:r>
              <a:rPr lang="it-IT" sz="2600" i="1" dirty="0" smtClean="0">
                <a:latin typeface="Times New Roman" panose="02020603050405020304" pitchFamily="18" charset="0"/>
                <a:cs typeface="Times New Roman" panose="02020603050405020304" pitchFamily="18" charset="0"/>
              </a:rPr>
              <a:t> </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Segnaposto contenuto 1" descr="Schermata 2015-02-22 alle 18.31.32.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296" b="1305"/>
          <a:stretch/>
        </p:blipFill>
        <p:spPr>
          <a:xfrm>
            <a:off x="539750" y="908720"/>
            <a:ext cx="8064500" cy="3168550"/>
          </a:xfrm>
        </p:spPr>
      </p:pic>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
        <p:nvSpPr>
          <p:cNvPr id="3" name="CasellaDiTesto 2"/>
          <p:cNvSpPr txBox="1"/>
          <p:nvPr/>
        </p:nvSpPr>
        <p:spPr>
          <a:xfrm>
            <a:off x="539552" y="4581128"/>
            <a:ext cx="8064896" cy="1477328"/>
          </a:xfrm>
          <a:prstGeom prst="rect">
            <a:avLst/>
          </a:prstGeom>
          <a:noFill/>
        </p:spPr>
        <p:txBody>
          <a:bodyPr wrap="square" rtlCol="0">
            <a:spAutoFit/>
          </a:bodyPr>
          <a:lstStyle/>
          <a:p>
            <a:r>
              <a:rPr lang="it-IT" dirty="0" err="1" smtClean="0">
                <a:latin typeface="Times New Roman"/>
                <a:cs typeface="Times New Roman"/>
              </a:rPr>
              <a:t>This</a:t>
            </a:r>
            <a:r>
              <a:rPr lang="it-IT" dirty="0" smtClean="0">
                <a:latin typeface="Times New Roman"/>
                <a:cs typeface="Times New Roman"/>
              </a:rPr>
              <a:t> </a:t>
            </a:r>
            <a:r>
              <a:rPr lang="it-IT" dirty="0" err="1" smtClean="0">
                <a:latin typeface="Times New Roman"/>
                <a:cs typeface="Times New Roman"/>
              </a:rPr>
              <a:t>is</a:t>
            </a:r>
            <a:r>
              <a:rPr lang="it-IT" dirty="0" smtClean="0">
                <a:latin typeface="Times New Roman"/>
                <a:cs typeface="Times New Roman"/>
              </a:rPr>
              <a:t> the account </a:t>
            </a:r>
            <a:r>
              <a:rPr lang="it-IT" dirty="0" err="1" smtClean="0">
                <a:latin typeface="Times New Roman"/>
                <a:cs typeface="Times New Roman"/>
              </a:rPr>
              <a:t>settings</a:t>
            </a:r>
            <a:r>
              <a:rPr lang="it-IT" dirty="0" smtClean="0">
                <a:latin typeface="Times New Roman"/>
                <a:cs typeface="Times New Roman"/>
              </a:rPr>
              <a:t> page, and </a:t>
            </a:r>
            <a:r>
              <a:rPr lang="it-IT" dirty="0" err="1" smtClean="0">
                <a:latin typeface="Times New Roman"/>
                <a:cs typeface="Times New Roman"/>
              </a:rPr>
              <a:t>as</a:t>
            </a:r>
            <a:r>
              <a:rPr lang="it-IT" dirty="0" smtClean="0">
                <a:latin typeface="Times New Roman"/>
                <a:cs typeface="Times New Roman"/>
              </a:rPr>
              <a:t> </a:t>
            </a:r>
            <a:r>
              <a:rPr lang="it-IT" dirty="0" err="1" smtClean="0">
                <a:latin typeface="Times New Roman"/>
                <a:cs typeface="Times New Roman"/>
              </a:rPr>
              <a:t>was</a:t>
            </a:r>
            <a:r>
              <a:rPr lang="it-IT" dirty="0" smtClean="0">
                <a:latin typeface="Times New Roman"/>
                <a:cs typeface="Times New Roman"/>
              </a:rPr>
              <a:t> </a:t>
            </a:r>
            <a:r>
              <a:rPr lang="it-IT" dirty="0" err="1" smtClean="0">
                <a:latin typeface="Times New Roman"/>
                <a:cs typeface="Times New Roman"/>
              </a:rPr>
              <a:t>designed</a:t>
            </a:r>
            <a:r>
              <a:rPr lang="it-IT" dirty="0" smtClean="0">
                <a:latin typeface="Times New Roman"/>
                <a:cs typeface="Times New Roman"/>
              </a:rPr>
              <a:t> </a:t>
            </a:r>
            <a:r>
              <a:rPr lang="it-IT" dirty="0" err="1" smtClean="0">
                <a:latin typeface="Times New Roman"/>
                <a:cs typeface="Times New Roman"/>
              </a:rPr>
              <a:t>before</a:t>
            </a:r>
            <a:r>
              <a:rPr lang="it-IT" dirty="0" smtClean="0">
                <a:latin typeface="Times New Roman"/>
                <a:cs typeface="Times New Roman"/>
              </a:rPr>
              <a:t> </a:t>
            </a:r>
            <a:r>
              <a:rPr lang="it-IT" dirty="0" err="1" smtClean="0">
                <a:latin typeface="Times New Roman"/>
                <a:cs typeface="Times New Roman"/>
              </a:rPr>
              <a:t>it</a:t>
            </a:r>
            <a:r>
              <a:rPr lang="it-IT" dirty="0" smtClean="0">
                <a:latin typeface="Times New Roman"/>
                <a:cs typeface="Times New Roman"/>
              </a:rPr>
              <a:t> </a:t>
            </a:r>
            <a:r>
              <a:rPr lang="it-IT" dirty="0" err="1" smtClean="0">
                <a:latin typeface="Times New Roman"/>
                <a:cs typeface="Times New Roman"/>
              </a:rPr>
              <a:t>contains</a:t>
            </a:r>
            <a:r>
              <a:rPr lang="it-IT" dirty="0" smtClean="0">
                <a:latin typeface="Times New Roman"/>
                <a:cs typeface="Times New Roman"/>
              </a:rPr>
              <a:t> the </a:t>
            </a:r>
            <a:r>
              <a:rPr lang="it-IT" dirty="0" err="1" smtClean="0">
                <a:latin typeface="Times New Roman"/>
                <a:cs typeface="Times New Roman"/>
              </a:rPr>
              <a:t>functionality</a:t>
            </a:r>
            <a:r>
              <a:rPr lang="it-IT" dirty="0" smtClean="0">
                <a:latin typeface="Times New Roman"/>
                <a:cs typeface="Times New Roman"/>
              </a:rPr>
              <a:t> to </a:t>
            </a:r>
            <a:r>
              <a:rPr lang="it-IT" dirty="0" err="1" smtClean="0">
                <a:latin typeface="Times New Roman"/>
                <a:cs typeface="Times New Roman"/>
              </a:rPr>
              <a:t>edit</a:t>
            </a:r>
            <a:r>
              <a:rPr lang="it-IT" dirty="0" smtClean="0">
                <a:latin typeface="Times New Roman"/>
                <a:cs typeface="Times New Roman"/>
              </a:rPr>
              <a:t> the </a:t>
            </a:r>
            <a:r>
              <a:rPr lang="it-IT" dirty="0" err="1" smtClean="0">
                <a:latin typeface="Times New Roman"/>
                <a:cs typeface="Times New Roman"/>
              </a:rPr>
              <a:t>current</a:t>
            </a:r>
            <a:r>
              <a:rPr lang="it-IT" dirty="0" smtClean="0">
                <a:latin typeface="Times New Roman"/>
                <a:cs typeface="Times New Roman"/>
              </a:rPr>
              <a:t> </a:t>
            </a:r>
            <a:r>
              <a:rPr lang="it-IT" dirty="0" err="1" smtClean="0">
                <a:latin typeface="Times New Roman"/>
                <a:cs typeface="Times New Roman"/>
              </a:rPr>
              <a:t>settings</a:t>
            </a:r>
            <a:r>
              <a:rPr lang="it-IT" dirty="0" smtClean="0">
                <a:latin typeface="Times New Roman"/>
                <a:cs typeface="Times New Roman"/>
              </a:rPr>
              <a:t>.</a:t>
            </a:r>
          </a:p>
          <a:p>
            <a:endParaRPr lang="it-IT" dirty="0" smtClean="0">
              <a:latin typeface="Times New Roman"/>
              <a:cs typeface="Times New Roman"/>
            </a:endParaRPr>
          </a:p>
          <a:p>
            <a:r>
              <a:rPr lang="it-IT" dirty="0" smtClean="0">
                <a:latin typeface="Times New Roman"/>
                <a:cs typeface="Times New Roman"/>
              </a:rPr>
              <a:t>And </a:t>
            </a:r>
            <a:r>
              <a:rPr lang="it-IT" dirty="0" err="1" smtClean="0">
                <a:latin typeface="Times New Roman"/>
                <a:cs typeface="Times New Roman"/>
              </a:rPr>
              <a:t>it</a:t>
            </a:r>
            <a:r>
              <a:rPr lang="it-IT" dirty="0" smtClean="0">
                <a:latin typeface="Times New Roman"/>
                <a:cs typeface="Times New Roman"/>
              </a:rPr>
              <a:t> </a:t>
            </a:r>
            <a:r>
              <a:rPr lang="it-IT" dirty="0" err="1" smtClean="0">
                <a:latin typeface="Times New Roman"/>
                <a:cs typeface="Times New Roman"/>
              </a:rPr>
              <a:t>relates</a:t>
            </a:r>
            <a:r>
              <a:rPr lang="it-IT" dirty="0" smtClean="0">
                <a:latin typeface="Times New Roman"/>
                <a:cs typeface="Times New Roman"/>
              </a:rPr>
              <a:t> to the </a:t>
            </a:r>
            <a:r>
              <a:rPr lang="it-IT" dirty="0" err="1" smtClean="0">
                <a:latin typeface="Times New Roman"/>
                <a:cs typeface="Times New Roman"/>
              </a:rPr>
              <a:t>settingBean</a:t>
            </a:r>
            <a:r>
              <a:rPr lang="it-IT" dirty="0" smtClean="0">
                <a:latin typeface="Times New Roman"/>
                <a:cs typeface="Times New Roman"/>
              </a:rPr>
              <a:t> for the data </a:t>
            </a:r>
            <a:r>
              <a:rPr lang="it-IT" dirty="0" err="1" smtClean="0">
                <a:latin typeface="Times New Roman"/>
                <a:cs typeface="Times New Roman"/>
              </a:rPr>
              <a:t>loading</a:t>
            </a:r>
            <a:r>
              <a:rPr lang="it-IT" dirty="0" smtClean="0">
                <a:latin typeface="Times New Roman"/>
                <a:cs typeface="Times New Roman"/>
              </a:rPr>
              <a:t>, </a:t>
            </a:r>
            <a:r>
              <a:rPr lang="it-IT" dirty="0" err="1" smtClean="0">
                <a:latin typeface="Times New Roman"/>
                <a:cs typeface="Times New Roman"/>
              </a:rPr>
              <a:t>that</a:t>
            </a:r>
            <a:r>
              <a:rPr lang="it-IT" dirty="0" smtClean="0">
                <a:latin typeface="Times New Roman"/>
                <a:cs typeface="Times New Roman"/>
              </a:rPr>
              <a:t> </a:t>
            </a:r>
            <a:r>
              <a:rPr lang="it-IT" dirty="0" err="1" smtClean="0">
                <a:latin typeface="Times New Roman"/>
                <a:cs typeface="Times New Roman"/>
              </a:rPr>
              <a:t>is</a:t>
            </a:r>
            <a:r>
              <a:rPr lang="it-IT" dirty="0" smtClean="0">
                <a:latin typeface="Times New Roman"/>
                <a:cs typeface="Times New Roman"/>
              </a:rPr>
              <a:t> </a:t>
            </a:r>
            <a:r>
              <a:rPr lang="it-IT" dirty="0" err="1" smtClean="0">
                <a:latin typeface="Times New Roman"/>
                <a:cs typeface="Times New Roman"/>
              </a:rPr>
              <a:t>equivalent</a:t>
            </a:r>
            <a:r>
              <a:rPr lang="it-IT" dirty="0" smtClean="0">
                <a:latin typeface="Times New Roman"/>
                <a:cs typeface="Times New Roman"/>
              </a:rPr>
              <a:t> to the </a:t>
            </a:r>
            <a:r>
              <a:rPr lang="it-IT" dirty="0" err="1" smtClean="0">
                <a:latin typeface="Times New Roman"/>
                <a:cs typeface="Times New Roman"/>
              </a:rPr>
              <a:t>SettingLoader</a:t>
            </a:r>
            <a:r>
              <a:rPr lang="it-IT" dirty="0" smtClean="0">
                <a:latin typeface="Times New Roman"/>
                <a:cs typeface="Times New Roman"/>
              </a:rPr>
              <a:t>.</a:t>
            </a:r>
            <a:endParaRPr lang="it-IT" dirty="0">
              <a:latin typeface="Times New Roman"/>
              <a:cs typeface="Times New Roman"/>
            </a:endParaRPr>
          </a:p>
        </p:txBody>
      </p:sp>
    </p:spTree>
    <p:extLst>
      <p:ext uri="{BB962C8B-B14F-4D97-AF65-F5344CB8AC3E}">
        <p14:creationId xmlns:p14="http://schemas.microsoft.com/office/powerpoint/2010/main" val="18930467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Ambiguity Resolution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dirty="0" smtClean="0">
                <a:latin typeface="Times New Roman" panose="02020603050405020304" pitchFamily="18" charset="0"/>
                <a:cs typeface="Times New Roman" panose="02020603050405020304" pitchFamily="18" charset="0"/>
              </a:rPr>
              <a:t>In our initial analysis we decided to solve any ambiguity by providing the most complete and flexible functionality we considered useful in a real world environment. </a:t>
            </a:r>
          </a:p>
          <a:p>
            <a:pPr marL="0" indent="0">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For instance we decided to allow the creation of events of any duration, without fixing an upper bond in this phase of the project, since we considered this an unnecessary limit for the usage of our application. Our service will provide a series of weather forecasts covering the whole duration of each event. Obviously the weather forecasts checks regarding adverse conditions will consider the whole duration of the event.</a:t>
            </a: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r>
              <a:rPr lang="it-IT" sz="2200" dirty="0">
                <a:latin typeface="Times New Roman" panose="02020603050405020304" pitchFamily="18" charset="0"/>
                <a:cs typeface="Times New Roman" panose="02020603050405020304" pitchFamily="18" charset="0"/>
              </a:rPr>
              <a:t>We also assumed that events of a user may overlap, since this was the possibility that granted more flexibility of operation to end user. </a:t>
            </a: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18035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BCE </a:t>
            </a:r>
            <a:r>
              <a:rPr lang="it-IT" sz="2600" i="1" dirty="0" smtClean="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Settings</a:t>
            </a:r>
            <a:r>
              <a:rPr lang="it-IT" sz="2600" i="1" dirty="0" smtClean="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Mapping</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Segnaposto contenuto 1" descr="Schermata 2015-02-22 alle 18.40.11.png"/>
          <p:cNvPicPr>
            <a:picLocks noGrp="1" noChangeAspect="1"/>
          </p:cNvPicPr>
          <p:nvPr>
            <p:ph idx="1"/>
          </p:nvPr>
        </p:nvPicPr>
        <p:blipFill rotWithShape="1">
          <a:blip r:embed="rId2">
            <a:extLst>
              <a:ext uri="{28A0092B-C50C-407E-A947-70E740481C1C}">
                <a14:useLocalDpi xmlns:a14="http://schemas.microsoft.com/office/drawing/2010/main" val="0"/>
              </a:ext>
            </a:extLst>
          </a:blip>
          <a:srcRect t="-3222" b="-2690"/>
          <a:stretch/>
        </p:blipFill>
        <p:spPr>
          <a:xfrm>
            <a:off x="539750" y="836712"/>
            <a:ext cx="8064500" cy="4142540"/>
          </a:xfrm>
        </p:spPr>
      </p:pic>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
        <p:nvSpPr>
          <p:cNvPr id="3" name="CasellaDiTesto 2"/>
          <p:cNvSpPr txBox="1"/>
          <p:nvPr/>
        </p:nvSpPr>
        <p:spPr>
          <a:xfrm>
            <a:off x="467544" y="5013176"/>
            <a:ext cx="8136904" cy="769441"/>
          </a:xfrm>
          <a:prstGeom prst="rect">
            <a:avLst/>
          </a:prstGeom>
          <a:noFill/>
        </p:spPr>
        <p:txBody>
          <a:bodyPr wrap="square" rtlCol="0">
            <a:spAutoFit/>
          </a:bodyPr>
          <a:lstStyle/>
          <a:p>
            <a:r>
              <a:rPr lang="it-IT" sz="2200" dirty="0" err="1" smtClean="0">
                <a:latin typeface="Times New Roman"/>
                <a:cs typeface="Times New Roman"/>
              </a:rPr>
              <a:t>This</a:t>
            </a:r>
            <a:r>
              <a:rPr lang="it-IT" sz="2200" dirty="0" smtClean="0">
                <a:latin typeface="Times New Roman"/>
                <a:cs typeface="Times New Roman"/>
              </a:rPr>
              <a:t>  </a:t>
            </a:r>
            <a:r>
              <a:rPr lang="it-IT" sz="2200" dirty="0" err="1" smtClean="0">
                <a:latin typeface="Times New Roman"/>
                <a:cs typeface="Times New Roman"/>
              </a:rPr>
              <a:t>is</a:t>
            </a:r>
            <a:r>
              <a:rPr lang="it-IT" sz="2200" dirty="0" smtClean="0">
                <a:latin typeface="Times New Roman"/>
                <a:cs typeface="Times New Roman"/>
              </a:rPr>
              <a:t> the page </a:t>
            </a:r>
            <a:r>
              <a:rPr lang="it-IT" sz="2200" dirty="0" err="1" smtClean="0">
                <a:latin typeface="Times New Roman"/>
                <a:cs typeface="Times New Roman"/>
              </a:rPr>
              <a:t>that</a:t>
            </a:r>
            <a:r>
              <a:rPr lang="it-IT" sz="2200" dirty="0" smtClean="0">
                <a:latin typeface="Times New Roman"/>
                <a:cs typeface="Times New Roman"/>
              </a:rPr>
              <a:t> </a:t>
            </a:r>
            <a:r>
              <a:rPr lang="it-IT" sz="2200" dirty="0" err="1" smtClean="0">
                <a:latin typeface="Times New Roman"/>
                <a:cs typeface="Times New Roman"/>
              </a:rPr>
              <a:t>allow</a:t>
            </a:r>
            <a:r>
              <a:rPr lang="it-IT" sz="2200" dirty="0" smtClean="0">
                <a:latin typeface="Times New Roman"/>
                <a:cs typeface="Times New Roman"/>
              </a:rPr>
              <a:t> the </a:t>
            </a:r>
            <a:r>
              <a:rPr lang="it-IT" sz="2200" dirty="0" err="1" smtClean="0">
                <a:latin typeface="Times New Roman"/>
                <a:cs typeface="Times New Roman"/>
              </a:rPr>
              <a:t>insertion</a:t>
            </a:r>
            <a:r>
              <a:rPr lang="it-IT" sz="2200" dirty="0" smtClean="0">
                <a:latin typeface="Times New Roman"/>
                <a:cs typeface="Times New Roman"/>
              </a:rPr>
              <a:t> of the new </a:t>
            </a:r>
            <a:r>
              <a:rPr lang="it-IT" sz="2200" dirty="0" err="1" smtClean="0">
                <a:latin typeface="Times New Roman"/>
                <a:cs typeface="Times New Roman"/>
              </a:rPr>
              <a:t>values</a:t>
            </a:r>
            <a:r>
              <a:rPr lang="it-IT" sz="2200" dirty="0" smtClean="0">
                <a:latin typeface="Times New Roman"/>
                <a:cs typeface="Times New Roman"/>
              </a:rPr>
              <a:t>, </a:t>
            </a:r>
            <a:r>
              <a:rPr lang="it-IT" sz="2200" dirty="0" err="1" smtClean="0">
                <a:latin typeface="Times New Roman"/>
                <a:cs typeface="Times New Roman"/>
              </a:rPr>
              <a:t>it</a:t>
            </a:r>
            <a:r>
              <a:rPr lang="it-IT" sz="2200" dirty="0" smtClean="0">
                <a:latin typeface="Times New Roman"/>
                <a:cs typeface="Times New Roman"/>
              </a:rPr>
              <a:t> </a:t>
            </a:r>
            <a:r>
              <a:rPr lang="it-IT" sz="2200" dirty="0" err="1" smtClean="0">
                <a:latin typeface="Times New Roman"/>
                <a:cs typeface="Times New Roman"/>
              </a:rPr>
              <a:t>has</a:t>
            </a:r>
            <a:r>
              <a:rPr lang="it-IT" sz="2200" dirty="0" smtClean="0">
                <a:latin typeface="Times New Roman"/>
                <a:cs typeface="Times New Roman"/>
              </a:rPr>
              <a:t> a </a:t>
            </a:r>
            <a:r>
              <a:rPr lang="it-IT" sz="2200" dirty="0" err="1" smtClean="0">
                <a:latin typeface="Times New Roman"/>
                <a:cs typeface="Times New Roman"/>
              </a:rPr>
              <a:t>form</a:t>
            </a:r>
            <a:r>
              <a:rPr lang="it-IT" sz="2200" dirty="0" smtClean="0">
                <a:latin typeface="Times New Roman"/>
                <a:cs typeface="Times New Roman"/>
              </a:rPr>
              <a:t> for </a:t>
            </a:r>
            <a:r>
              <a:rPr lang="it-IT" sz="2200" dirty="0" err="1" smtClean="0">
                <a:latin typeface="Times New Roman"/>
                <a:cs typeface="Times New Roman"/>
              </a:rPr>
              <a:t>submitting</a:t>
            </a:r>
            <a:r>
              <a:rPr lang="it-IT" sz="2200" dirty="0" smtClean="0">
                <a:latin typeface="Times New Roman"/>
                <a:cs typeface="Times New Roman"/>
              </a:rPr>
              <a:t> </a:t>
            </a:r>
            <a:r>
              <a:rPr lang="it-IT" sz="2200" dirty="0" err="1" smtClean="0">
                <a:latin typeface="Times New Roman"/>
                <a:cs typeface="Times New Roman"/>
              </a:rPr>
              <a:t>them</a:t>
            </a:r>
            <a:r>
              <a:rPr lang="it-IT" sz="2200" dirty="0" smtClean="0">
                <a:latin typeface="Times New Roman"/>
                <a:cs typeface="Times New Roman"/>
              </a:rPr>
              <a:t> </a:t>
            </a:r>
            <a:r>
              <a:rPr lang="it-IT" sz="2200" dirty="0" err="1" smtClean="0">
                <a:latin typeface="Times New Roman"/>
                <a:cs typeface="Times New Roman"/>
              </a:rPr>
              <a:t>as</a:t>
            </a:r>
            <a:r>
              <a:rPr lang="it-IT" sz="2200" dirty="0" smtClean="0">
                <a:latin typeface="Times New Roman"/>
                <a:cs typeface="Times New Roman"/>
              </a:rPr>
              <a:t> the </a:t>
            </a:r>
            <a:r>
              <a:rPr lang="it-IT" sz="2200" dirty="0" err="1" smtClean="0">
                <a:latin typeface="Times New Roman"/>
                <a:cs typeface="Times New Roman"/>
              </a:rPr>
              <a:t>Edit</a:t>
            </a:r>
            <a:r>
              <a:rPr lang="it-IT" sz="2200" dirty="0" smtClean="0">
                <a:latin typeface="Times New Roman"/>
                <a:cs typeface="Times New Roman"/>
              </a:rPr>
              <a:t> </a:t>
            </a:r>
            <a:r>
              <a:rPr lang="it-IT" sz="2200" dirty="0" err="1" smtClean="0">
                <a:latin typeface="Times New Roman"/>
                <a:cs typeface="Times New Roman"/>
              </a:rPr>
              <a:t>Settings</a:t>
            </a:r>
            <a:r>
              <a:rPr lang="it-IT" sz="2200" dirty="0" smtClean="0">
                <a:latin typeface="Times New Roman"/>
                <a:cs typeface="Times New Roman"/>
              </a:rPr>
              <a:t> </a:t>
            </a:r>
            <a:r>
              <a:rPr lang="it-IT" sz="2200" dirty="0" err="1" smtClean="0">
                <a:latin typeface="Times New Roman"/>
                <a:cs typeface="Times New Roman"/>
              </a:rPr>
              <a:t>Boundary</a:t>
            </a:r>
            <a:r>
              <a:rPr lang="it-IT" sz="2200" dirty="0" smtClean="0">
                <a:latin typeface="Times New Roman"/>
                <a:cs typeface="Times New Roman"/>
              </a:rPr>
              <a:t>.</a:t>
            </a:r>
            <a:endParaRPr lang="it-IT" sz="2200" dirty="0">
              <a:latin typeface="Times New Roman"/>
              <a:cs typeface="Times New Roman"/>
            </a:endParaRPr>
          </a:p>
        </p:txBody>
      </p:sp>
    </p:spTree>
    <p:extLst>
      <p:ext uri="{BB962C8B-B14F-4D97-AF65-F5344CB8AC3E}">
        <p14:creationId xmlns:p14="http://schemas.microsoft.com/office/powerpoint/2010/main" val="30086128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ctrTitle"/>
          </p:nvPr>
        </p:nvSpPr>
        <p:spPr>
          <a:xfrm>
            <a:off x="685800" y="2132856"/>
            <a:ext cx="7772400" cy="1470025"/>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Code Structure and Highlights</a:t>
            </a:r>
            <a:endParaRPr lang="it-IT" sz="2600" i="1"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764704"/>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0131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Implementation Assignment</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For the implementation phase of the project we decided to split the work among us as described here:</a:t>
            </a:r>
          </a:p>
          <a:p>
            <a:pPr marL="0" indent="0" algn="just">
              <a:buNone/>
            </a:pPr>
            <a:endParaRPr lang="it-IT" sz="2200" dirty="0">
              <a:latin typeface="Times New Roman" panose="02020603050405020304" pitchFamily="18" charset="0"/>
              <a:cs typeface="Times New Roman" panose="02020603050405020304" pitchFamily="18" charset="0"/>
            </a:endParaRPr>
          </a:p>
          <a:p>
            <a:pPr algn="just"/>
            <a:r>
              <a:rPr lang="it-IT" sz="2200" dirty="0" smtClean="0">
                <a:latin typeface="Times New Roman" panose="02020603050405020304" pitchFamily="18" charset="0"/>
                <a:cs typeface="Times New Roman" panose="02020603050405020304" pitchFamily="18" charset="0"/>
              </a:rPr>
              <a:t>Andrea Bignoli:</a:t>
            </a:r>
          </a:p>
          <a:p>
            <a:pPr lvl="1" algn="just"/>
            <a:r>
              <a:rPr lang="it-IT" sz="1800" dirty="0" smtClean="0">
                <a:latin typeface="Times New Roman" panose="02020603050405020304" pitchFamily="18" charset="0"/>
                <a:cs typeface="Times New Roman" panose="02020603050405020304" pitchFamily="18" charset="0"/>
              </a:rPr>
              <a:t>Business modules, database implementation, external weather forecast service interfaces, other back-end functionalities, some debugging and fixing activity in web tier</a:t>
            </a:r>
          </a:p>
          <a:p>
            <a:pPr algn="just"/>
            <a:r>
              <a:rPr lang="it-IT" sz="2200" dirty="0" smtClean="0">
                <a:latin typeface="Times New Roman" panose="02020603050405020304" pitchFamily="18" charset="0"/>
                <a:cs typeface="Times New Roman" panose="02020603050405020304" pitchFamily="18" charset="0"/>
              </a:rPr>
              <a:t>Leonardo Cella:</a:t>
            </a:r>
          </a:p>
          <a:p>
            <a:pPr lvl="1" algn="just"/>
            <a:r>
              <a:rPr lang="it-IT" sz="1800" dirty="0" smtClean="0">
                <a:latin typeface="Times New Roman" panose="02020603050405020304" pitchFamily="18" charset="0"/>
                <a:cs typeface="Times New Roman" panose="02020603050405020304" pitchFamily="18" charset="0"/>
              </a:rPr>
              <a:t>Web tier, web pages and managed beans, resources and information supply according to privacy level (all security operations are managed by business tier) </a:t>
            </a:r>
            <a:endParaRPr lang="it-IT" sz="18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59659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Code Organization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We mirrored the previous description with the creation of:</a:t>
            </a:r>
          </a:p>
          <a:p>
            <a:pPr algn="just"/>
            <a:r>
              <a:rPr lang="it-IT" sz="2200" dirty="0" smtClean="0">
                <a:latin typeface="Times New Roman" panose="02020603050405020304" pitchFamily="18" charset="0"/>
                <a:cs typeface="Times New Roman" panose="02020603050405020304" pitchFamily="18" charset="0"/>
              </a:rPr>
              <a:t>EJB Module: </a:t>
            </a:r>
          </a:p>
          <a:p>
            <a:pPr lvl="1" algn="just"/>
            <a:r>
              <a:rPr lang="it-IT" sz="1800" dirty="0" smtClean="0">
                <a:latin typeface="Times New Roman" panose="02020603050405020304" pitchFamily="18" charset="0"/>
                <a:cs typeface="Times New Roman" panose="02020603050405020304" pitchFamily="18" charset="0"/>
              </a:rPr>
              <a:t>Including all business operation related components</a:t>
            </a:r>
          </a:p>
          <a:p>
            <a:pPr algn="just"/>
            <a:r>
              <a:rPr lang="it-IT" sz="2200" dirty="0" smtClean="0">
                <a:latin typeface="Times New Roman" panose="02020603050405020304" pitchFamily="18" charset="0"/>
                <a:cs typeface="Times New Roman" panose="02020603050405020304" pitchFamily="18" charset="0"/>
              </a:rPr>
              <a:t>WEB Module:</a:t>
            </a:r>
          </a:p>
          <a:p>
            <a:pPr lvl="1" algn="just"/>
            <a:r>
              <a:rPr lang="it-IT" sz="1800" dirty="0">
                <a:latin typeface="Times New Roman" panose="02020603050405020304" pitchFamily="18" charset="0"/>
                <a:cs typeface="Times New Roman" panose="02020603050405020304" pitchFamily="18" charset="0"/>
              </a:rPr>
              <a:t>Including all </a:t>
            </a:r>
            <a:r>
              <a:rPr lang="it-IT" sz="1800" dirty="0" smtClean="0">
                <a:latin typeface="Times New Roman" panose="02020603050405020304" pitchFamily="18" charset="0"/>
                <a:cs typeface="Times New Roman" panose="02020603050405020304" pitchFamily="18" charset="0"/>
              </a:rPr>
              <a:t>web tier components and client pages</a:t>
            </a:r>
            <a:endParaRPr lang="it-IT" sz="1800" dirty="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4343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Data Access Object Pattern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To make full use of the tools that JPA offer to developers, we decided to integrate this pattern in our system. In particular this allow us to introduce a further level of abstraction in the access to the data contained in the database.</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To actually implement this we created a basic DAO including operations common to each entity we manage (e.g. Find by primary key). On top of this we created individual DAOs for each entity (thanks to class inheritance) to define functionalities related only to the entity that specific DAO refers to.</a:t>
            </a: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18141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Data Access Object </a:t>
            </a:r>
            <a:r>
              <a:rPr lang="it-IT" sz="2600" i="1" dirty="0" smtClean="0">
                <a:latin typeface="Times New Roman" panose="02020603050405020304" pitchFamily="18" charset="0"/>
                <a:cs typeface="Times New Roman" panose="02020603050405020304" pitchFamily="18" charset="0"/>
              </a:rPr>
              <a:t>Pattern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Content Placeholder 1"/>
          <p:cNvPicPr>
            <a:picLocks noGrp="1" noChangeAspect="1"/>
          </p:cNvPicPr>
          <p:nvPr>
            <p:ph idx="1"/>
          </p:nvPr>
        </p:nvPicPr>
        <p:blipFill>
          <a:blip r:embed="rId2"/>
          <a:stretch>
            <a:fillRect/>
          </a:stretch>
        </p:blipFill>
        <p:spPr>
          <a:xfrm>
            <a:off x="611560" y="1124744"/>
            <a:ext cx="5057143" cy="1838095"/>
          </a:xfrm>
          <a:prstGeom prst="rect">
            <a:avLst/>
          </a:prstGeom>
        </p:spPr>
      </p:pic>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611560" y="3356992"/>
            <a:ext cx="5780952" cy="2361905"/>
          </a:xfrm>
          <a:prstGeom prst="rect">
            <a:avLst/>
          </a:prstGeom>
        </p:spPr>
      </p:pic>
      <p:sp>
        <p:nvSpPr>
          <p:cNvPr id="9" name="Segnaposto contenuto 17"/>
          <p:cNvSpPr txBox="1">
            <a:spLocks/>
          </p:cNvSpPr>
          <p:nvPr/>
        </p:nvSpPr>
        <p:spPr>
          <a:xfrm>
            <a:off x="6588224" y="1556792"/>
            <a:ext cx="2088232" cy="108012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it-IT" sz="2200" dirty="0" smtClean="0">
                <a:latin typeface="Times New Roman" panose="02020603050405020304" pitchFamily="18" charset="0"/>
                <a:cs typeface="Times New Roman" panose="02020603050405020304" pitchFamily="18" charset="0"/>
              </a:rPr>
              <a:t>First lines of the basic Data Access Object.</a:t>
            </a:r>
          </a:p>
          <a:p>
            <a:pPr marL="0" indent="0">
              <a:buFont typeface="Arial" panose="020B0604020202020204" pitchFamily="34" charset="0"/>
              <a:buNone/>
            </a:pPr>
            <a:endParaRPr lang="it-IT" sz="2200" dirty="0">
              <a:latin typeface="Times New Roman" panose="02020603050405020304" pitchFamily="18" charset="0"/>
              <a:cs typeface="Times New Roman" panose="02020603050405020304" pitchFamily="18" charset="0"/>
            </a:endParaRPr>
          </a:p>
        </p:txBody>
      </p:sp>
      <p:sp>
        <p:nvSpPr>
          <p:cNvPr id="10" name="Segnaposto contenuto 17"/>
          <p:cNvSpPr txBox="1">
            <a:spLocks/>
          </p:cNvSpPr>
          <p:nvPr/>
        </p:nvSpPr>
        <p:spPr>
          <a:xfrm>
            <a:off x="6588224" y="3917935"/>
            <a:ext cx="2088232" cy="108012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it-IT" sz="2200" dirty="0" smtClean="0">
                <a:latin typeface="Times New Roman" panose="02020603050405020304" pitchFamily="18" charset="0"/>
                <a:cs typeface="Times New Roman" panose="02020603050405020304" pitchFamily="18" charset="0"/>
              </a:rPr>
              <a:t>Specialization into User DAO by inheritance.</a:t>
            </a:r>
          </a:p>
          <a:p>
            <a:pPr marL="0" indent="0">
              <a:buFont typeface="Arial" panose="020B0604020202020204" pitchFamily="34" charset="0"/>
              <a:buNone/>
            </a:pPr>
            <a:endParaRPr lang="it-IT"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03867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Interface Layers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To grant maximum maintainability and flexibility to our application, all the dependencies between the business tier and other components make use of interfaces.</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For instance, every request coming from the Web Tier is actually directed to an interface defined for the facade that offers that service.</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This weakens the component dependency constraints allowing greatly improved maintainability.</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19731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Interface </a:t>
            </a:r>
            <a:r>
              <a:rPr lang="it-IT" sz="2600" i="1" dirty="0" smtClean="0">
                <a:latin typeface="Times New Roman" panose="02020603050405020304" pitchFamily="18" charset="0"/>
                <a:cs typeface="Times New Roman" panose="02020603050405020304" pitchFamily="18" charset="0"/>
              </a:rPr>
              <a:t>Layers - Example</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Consider for example the creation of an event, performed when the creator concludes the creation process on the web page. The EventCreationBean of the Web tier calls the create method of EventFacade, that manages event related operations:</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331640" y="2564904"/>
            <a:ext cx="5971429" cy="3419048"/>
          </a:xfrm>
          <a:prstGeom prst="rect">
            <a:avLst/>
          </a:prstGeom>
        </p:spPr>
      </p:pic>
    </p:spTree>
    <p:extLst>
      <p:ext uri="{BB962C8B-B14F-4D97-AF65-F5344CB8AC3E}">
        <p14:creationId xmlns:p14="http://schemas.microsoft.com/office/powerpoint/2010/main" val="13572620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Interface Layers - Example</a:t>
            </a: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The execution is actually performed here:</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This allows the maintainance of the create method. The only requirement is, in fact, to respect the JavaDoc description to respect the intended working.</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124381" y="1772816"/>
            <a:ext cx="4895238" cy="885714"/>
          </a:xfrm>
          <a:prstGeom prst="rect">
            <a:avLst/>
          </a:prstGeom>
        </p:spPr>
      </p:pic>
    </p:spTree>
    <p:extLst>
      <p:ext uri="{BB962C8B-B14F-4D97-AF65-F5344CB8AC3E}">
        <p14:creationId xmlns:p14="http://schemas.microsoft.com/office/powerpoint/2010/main" val="5956285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Geographic Structure</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During event creation the user can choose the location by selecting country and city from a list offered by the system. </a:t>
            </a: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The initial data can be found at this address:</a:t>
            </a: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ctr">
              <a:buNone/>
            </a:pPr>
            <a:r>
              <a:rPr lang="it-IT" sz="2200" dirty="0">
                <a:latin typeface="Times New Roman" panose="02020603050405020304" pitchFamily="18" charset="0"/>
                <a:cs typeface="Times New Roman" panose="02020603050405020304" pitchFamily="18" charset="0"/>
                <a:hlinkClick r:id="rId2"/>
              </a:rPr>
              <a:t>http://</a:t>
            </a:r>
            <a:r>
              <a:rPr lang="it-IT" sz="2200" dirty="0" smtClean="0">
                <a:latin typeface="Times New Roman" panose="02020603050405020304" pitchFamily="18" charset="0"/>
                <a:cs typeface="Times New Roman" panose="02020603050405020304" pitchFamily="18" charset="0"/>
                <a:hlinkClick r:id="rId2"/>
              </a:rPr>
              <a:t>www.unece.org/cefact/codesfortrade/codes_index.html</a:t>
            </a:r>
            <a:endParaRPr lang="it-IT" sz="2200" dirty="0" smtClean="0">
              <a:latin typeface="Times New Roman" panose="02020603050405020304" pitchFamily="18" charset="0"/>
              <a:cs typeface="Times New Roman" panose="02020603050405020304" pitchFamily="18" charset="0"/>
            </a:endParaRPr>
          </a:p>
          <a:p>
            <a:pPr marL="0" indent="0" algn="ctr">
              <a:buNone/>
            </a:pPr>
            <a:endParaRPr lang="it-IT" sz="2200" dirty="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This data was converted in JSON format to be quickly loaded at startup by our application. The convertion was made using a Python script reported on the following slide.</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86357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Ambiguity Resolution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dirty="0" smtClean="0">
                <a:latin typeface="Times New Roman" panose="02020603050405020304" pitchFamily="18" charset="0"/>
                <a:cs typeface="Times New Roman" panose="02020603050405020304" pitchFamily="18" charset="0"/>
              </a:rPr>
              <a:t>An other important decision that we made is that the creator of an event should be allowed to choose, for each event which weather conditions should be considered adverse. </a:t>
            </a: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Even if this is not mentioned in the initial problem description, we considered this functionality as really important in a real world application.</a:t>
            </a: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The system will then produce notifications about weather forecasts depending on the set of adverse weather conditions defined by the creator of the event.</a:t>
            </a: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230880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Geographic Structure</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0" y="1167008"/>
            <a:ext cx="5292280" cy="4449610"/>
          </a:xfrm>
          <a:prstGeom prst="rect">
            <a:avLst/>
          </a:prstGeom>
        </p:spPr>
      </p:pic>
      <p:pic>
        <p:nvPicPr>
          <p:cNvPr id="9" name="Picture 8"/>
          <p:cNvPicPr>
            <a:picLocks noChangeAspect="1"/>
          </p:cNvPicPr>
          <p:nvPr/>
        </p:nvPicPr>
        <p:blipFill>
          <a:blip r:embed="rId3"/>
          <a:stretch>
            <a:fillRect/>
          </a:stretch>
        </p:blipFill>
        <p:spPr>
          <a:xfrm>
            <a:off x="5292280" y="1131901"/>
            <a:ext cx="3798458" cy="4842478"/>
          </a:xfrm>
          <a:prstGeom prst="rect">
            <a:avLst/>
          </a:prstGeom>
        </p:spPr>
      </p:pic>
    </p:spTree>
    <p:extLst>
      <p:ext uri="{BB962C8B-B14F-4D97-AF65-F5344CB8AC3E}">
        <p14:creationId xmlns:p14="http://schemas.microsoft.com/office/powerpoint/2010/main" val="20775332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External Weather Service Interface</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The application make use of OpenWeatherMap. The service offers forecasts:</a:t>
            </a:r>
          </a:p>
          <a:p>
            <a:pPr algn="just"/>
            <a:r>
              <a:rPr lang="it-IT" sz="2200" dirty="0" smtClean="0">
                <a:latin typeface="Times New Roman" panose="02020603050405020304" pitchFamily="18" charset="0"/>
                <a:cs typeface="Times New Roman" panose="02020603050405020304" pitchFamily="18" charset="0"/>
              </a:rPr>
              <a:t>For the next 5 days with a 3 hours precision</a:t>
            </a:r>
          </a:p>
          <a:p>
            <a:pPr algn="just"/>
            <a:r>
              <a:rPr lang="it-IT" sz="2200" dirty="0" smtClean="0">
                <a:latin typeface="Times New Roman" panose="02020603050405020304" pitchFamily="18" charset="0"/>
                <a:cs typeface="Times New Roman" panose="02020603050405020304" pitchFamily="18" charset="0"/>
              </a:rPr>
              <a:t>For the next 16 days with a daily precision</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Even though the first would be enough to provide a service that perfectly respects the requirements, combining the information of the two forecasts clearly allows a better result.</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We decided to follow this approach then, even if this increased the work in development.</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0616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External Weather Service Interface</a:t>
            </a: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Our interface offers different functionalities to the rest of the application. The main ones are:</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That returns a list of weather forecasts for the given location, covering the time interval delimited by start and end.</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324381" y="2132856"/>
            <a:ext cx="6495238" cy="2285714"/>
          </a:xfrm>
          <a:prstGeom prst="rect">
            <a:avLst/>
          </a:prstGeom>
        </p:spPr>
      </p:pic>
    </p:spTree>
    <p:extLst>
      <p:ext uri="{BB962C8B-B14F-4D97-AF65-F5344CB8AC3E}">
        <p14:creationId xmlns:p14="http://schemas.microsoft.com/office/powerpoint/2010/main" val="2224881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External Weather Service Interface</a:t>
            </a: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And:</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That given location and current scheduling for an event, returns the closest time frame of the same duration with forecasts not in conflict with the specified weather conditions to avoid.</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This is used to efficiently produce suggestions for schedule changes in case of bad weather conditions.</a:t>
            </a: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438705" y="1519319"/>
            <a:ext cx="8270543" cy="2053697"/>
          </a:xfrm>
          <a:prstGeom prst="rect">
            <a:avLst/>
          </a:prstGeom>
        </p:spPr>
      </p:pic>
    </p:spTree>
    <p:extLst>
      <p:ext uri="{BB962C8B-B14F-4D97-AF65-F5344CB8AC3E}">
        <p14:creationId xmlns:p14="http://schemas.microsoft.com/office/powerpoint/2010/main" val="229602289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External Weather Service Interface</a:t>
            </a: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An important thing to note is that the algorithms implemented here make the least assumptions possible about the structure of the data the external service provides.</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For example, if OpenWeatherMap changes their forecasts range and accuracy, our application will interpret that data in the right way nevertheless. Obviously this doesn’t hold if they change the data structure actually returned, since we can’t do nothing about that possibility. </a:t>
            </a: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Other than that our forecast interface allows much more than what MeteoCal offers. It would be possible to provide weather forecasts on demand to the user (not only for events), without modifying anything outside of the web tier.</a:t>
            </a: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72965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Automated Testing</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Due to the strict time constraints the automated testing doesn’t cover the whole application. We obviously can state though that, by the manual testing performed over the system, no anomaly has been observed. This process was also the base of our Test Cases document.</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We focused mainly on Integration Testing using Arquillian. This type of tests covers for example, the whole operational cycle of our interfaces to the external service. This certify not only that it works, but also that it is coherent with the JavaDoc promises.</a:t>
            </a: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535705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ctrTitle"/>
          </p:nvPr>
        </p:nvSpPr>
        <p:spPr>
          <a:xfrm>
            <a:off x="685800" y="2132856"/>
            <a:ext cx="7772400" cy="1470025"/>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Demo</a:t>
            </a:r>
            <a:endParaRPr lang="it-IT" sz="2600" i="1"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764704"/>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80261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Demo</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The following videos, will show some of the basic operations that can be performed in the system. </a:t>
            </a: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Naturally, due to the limited time available, the demo won’t cover all the functionalities that our platform offers. Any of the following can be tested by using the material provided in our repository by installing our system as explained in the Installation Manual.</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09892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Demo - Registration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registr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45549" y="1266179"/>
            <a:ext cx="7252901" cy="4464496"/>
          </a:xfrm>
          <a:prstGeom prst="rect">
            <a:avLst/>
          </a:prstGeom>
        </p:spPr>
      </p:pic>
    </p:spTree>
    <p:extLst>
      <p:ext uri="{BB962C8B-B14F-4D97-AF65-F5344CB8AC3E}">
        <p14:creationId xmlns:p14="http://schemas.microsoft.com/office/powerpoint/2010/main" val="1648257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Demo – Registration with Error Handling</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registration_with_error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99592" y="1412776"/>
            <a:ext cx="7338485" cy="3784627"/>
          </a:xfrm>
          <a:prstGeom prst="rect">
            <a:avLst/>
          </a:prstGeom>
        </p:spPr>
      </p:pic>
    </p:spTree>
    <p:extLst>
      <p:ext uri="{BB962C8B-B14F-4D97-AF65-F5344CB8AC3E}">
        <p14:creationId xmlns:p14="http://schemas.microsoft.com/office/powerpoint/2010/main" val="1773588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Functional Requirements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With the previous considerations we formulated the following functionalities to provide, devided by actor involved:</a:t>
            </a:r>
          </a:p>
          <a:p>
            <a:pPr algn="just"/>
            <a:r>
              <a:rPr lang="it-IT" sz="2200" dirty="0" smtClean="0">
                <a:latin typeface="Times New Roman" panose="02020603050405020304" pitchFamily="18" charset="0"/>
                <a:cs typeface="Times New Roman" panose="02020603050405020304" pitchFamily="18" charset="0"/>
              </a:rPr>
              <a:t>Guest</a:t>
            </a:r>
          </a:p>
          <a:p>
            <a:pPr lvl="1" algn="just"/>
            <a:r>
              <a:rPr lang="it-IT" sz="1800" dirty="0" smtClean="0">
                <a:latin typeface="Times New Roman" panose="02020603050405020304" pitchFamily="18" charset="0"/>
                <a:cs typeface="Times New Roman" panose="02020603050405020304" pitchFamily="18" charset="0"/>
              </a:rPr>
              <a:t>Sign up</a:t>
            </a:r>
          </a:p>
          <a:p>
            <a:pPr algn="just"/>
            <a:r>
              <a:rPr lang="it-IT" sz="2200" dirty="0" smtClean="0">
                <a:latin typeface="Times New Roman" panose="02020603050405020304" pitchFamily="18" charset="0"/>
                <a:cs typeface="Times New Roman" panose="02020603050405020304" pitchFamily="18" charset="0"/>
              </a:rPr>
              <a:t>User</a:t>
            </a:r>
          </a:p>
          <a:p>
            <a:pPr lvl="1" algn="just"/>
            <a:r>
              <a:rPr lang="it-IT" sz="1800" dirty="0" smtClean="0">
                <a:latin typeface="Times New Roman" panose="02020603050405020304" pitchFamily="18" charset="0"/>
                <a:cs typeface="Times New Roman" panose="02020603050405020304" pitchFamily="18" charset="0"/>
              </a:rPr>
              <a:t>Login</a:t>
            </a:r>
          </a:p>
          <a:p>
            <a:pPr lvl="1" algn="just"/>
            <a:r>
              <a:rPr lang="it-IT" sz="1800" dirty="0" smtClean="0">
                <a:latin typeface="Times New Roman" panose="02020603050405020304" pitchFamily="18" charset="0"/>
                <a:cs typeface="Times New Roman" panose="02020603050405020304" pitchFamily="18" charset="0"/>
              </a:rPr>
              <a:t>Account Management (view settings, edid settings, calendar privacy...)</a:t>
            </a:r>
          </a:p>
          <a:p>
            <a:pPr lvl="1" algn="just"/>
            <a:r>
              <a:rPr lang="it-IT" sz="1800" dirty="0" smtClean="0">
                <a:latin typeface="Times New Roman" panose="02020603050405020304" pitchFamily="18" charset="0"/>
                <a:cs typeface="Times New Roman" panose="02020603050405020304" pitchFamily="18" charset="0"/>
              </a:rPr>
              <a:t>Calendar Management (view, reach event, manage...)</a:t>
            </a:r>
          </a:p>
          <a:p>
            <a:pPr lvl="1" algn="just"/>
            <a:r>
              <a:rPr lang="it-IT" sz="1800" dirty="0" smtClean="0">
                <a:latin typeface="Times New Roman" panose="02020603050405020304" pitchFamily="18" charset="0"/>
                <a:cs typeface="Times New Roman" panose="02020603050405020304" pitchFamily="18" charset="0"/>
              </a:rPr>
              <a:t>Event Creation </a:t>
            </a:r>
          </a:p>
          <a:p>
            <a:pPr lvl="1" algn="just"/>
            <a:r>
              <a:rPr lang="it-IT" sz="1800" dirty="0" smtClean="0">
                <a:latin typeface="Times New Roman" panose="02020603050405020304" pitchFamily="18" charset="0"/>
                <a:cs typeface="Times New Roman" panose="02020603050405020304" pitchFamily="18" charset="0"/>
              </a:rPr>
              <a:t>Event Management (view, participate, cancel participation...)</a:t>
            </a:r>
          </a:p>
          <a:p>
            <a:pPr lvl="1" algn="just"/>
            <a:r>
              <a:rPr lang="it-IT" sz="1800" dirty="0" smtClean="0">
                <a:latin typeface="Times New Roman" panose="02020603050405020304" pitchFamily="18" charset="0"/>
                <a:cs typeface="Times New Roman" panose="02020603050405020304" pitchFamily="18" charset="0"/>
              </a:rPr>
              <a:t>Invitation Management (view, reach related event, reply...) </a:t>
            </a:r>
          </a:p>
          <a:p>
            <a:pPr lvl="1" algn="just"/>
            <a:r>
              <a:rPr lang="it-IT" sz="1800" dirty="0" smtClean="0">
                <a:latin typeface="Times New Roman" panose="02020603050405020304" pitchFamily="18" charset="0"/>
                <a:cs typeface="Times New Roman" panose="02020603050405020304" pitchFamily="18" charset="0"/>
              </a:rPr>
              <a:t>Notification Management (view, reach related event...)</a:t>
            </a:r>
          </a:p>
          <a:p>
            <a:pPr lvl="1" algn="just"/>
            <a:r>
              <a:rPr lang="it-IT" sz="1800" dirty="0" smtClean="0">
                <a:latin typeface="Times New Roman" panose="02020603050405020304" pitchFamily="18" charset="0"/>
                <a:cs typeface="Times New Roman" panose="02020603050405020304" pitchFamily="18" charset="0"/>
              </a:rPr>
              <a:t>Search for events and users on the system</a:t>
            </a:r>
          </a:p>
          <a:p>
            <a:pPr lvl="1" algn="just"/>
            <a:r>
              <a:rPr lang="it-IT" sz="1800" dirty="0" smtClean="0">
                <a:latin typeface="Times New Roman" panose="02020603050405020304" pitchFamily="18" charset="0"/>
                <a:cs typeface="Times New Roman" panose="02020603050405020304" pitchFamily="18" charset="0"/>
              </a:rPr>
              <a:t>View event and user pages according to visibility rules</a:t>
            </a:r>
          </a:p>
          <a:p>
            <a:pPr marL="457200" lvl="1" indent="0" algn="just">
              <a:buNone/>
            </a:pPr>
            <a:endParaRPr lang="it-IT" sz="1800" dirty="0">
              <a:latin typeface="Times New Roman" panose="02020603050405020304" pitchFamily="18" charset="0"/>
              <a:cs typeface="Times New Roman" panose="02020603050405020304" pitchFamily="18" charset="0"/>
            </a:endParaRP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24308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Demo - Login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log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41148" y="1180084"/>
            <a:ext cx="6661704" cy="4566828"/>
          </a:xfrm>
          <a:prstGeom prst="rect">
            <a:avLst/>
          </a:prstGeom>
        </p:spPr>
      </p:pic>
    </p:spTree>
    <p:extLst>
      <p:ext uri="{BB962C8B-B14F-4D97-AF65-F5344CB8AC3E}">
        <p14:creationId xmlns:p14="http://schemas.microsoft.com/office/powerpoint/2010/main" val="8341844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Demo – Create Event</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3" name="create_even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35696" y="971870"/>
            <a:ext cx="4977056" cy="5162014"/>
          </a:xfrm>
          <a:prstGeom prst="rect">
            <a:avLst/>
          </a:prstGeom>
        </p:spPr>
      </p:pic>
    </p:spTree>
    <p:extLst>
      <p:ext uri="{BB962C8B-B14F-4D97-AF65-F5344CB8AC3E}">
        <p14:creationId xmlns:p14="http://schemas.microsoft.com/office/powerpoint/2010/main" val="40111803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Demo – Invite More Users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3" name="invite_more_user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75634" y="1124514"/>
            <a:ext cx="4792731" cy="4982542"/>
          </a:xfrm>
          <a:prstGeom prst="rect">
            <a:avLst/>
          </a:prstGeom>
        </p:spPr>
      </p:pic>
    </p:spTree>
    <p:extLst>
      <p:ext uri="{BB962C8B-B14F-4D97-AF65-F5344CB8AC3E}">
        <p14:creationId xmlns:p14="http://schemas.microsoft.com/office/powerpoint/2010/main" val="16195406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Demo – Decline an Invitation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decline_invit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23728" y="1105598"/>
            <a:ext cx="4680520" cy="4957656"/>
          </a:xfrm>
          <a:prstGeom prst="rect">
            <a:avLst/>
          </a:prstGeom>
        </p:spPr>
      </p:pic>
    </p:spTree>
    <p:extLst>
      <p:ext uri="{BB962C8B-B14F-4D97-AF65-F5344CB8AC3E}">
        <p14:creationId xmlns:p14="http://schemas.microsoft.com/office/powerpoint/2010/main" val="23348861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Demo – Join / Cancel Participation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join_cancel_particip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79712" y="1080727"/>
            <a:ext cx="5040560" cy="5007398"/>
          </a:xfrm>
          <a:prstGeom prst="rect">
            <a:avLst/>
          </a:prstGeom>
        </p:spPr>
      </p:pic>
    </p:spTree>
    <p:extLst>
      <p:ext uri="{BB962C8B-B14F-4D97-AF65-F5344CB8AC3E}">
        <p14:creationId xmlns:p14="http://schemas.microsoft.com/office/powerpoint/2010/main" val="21907981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Demo – Search</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searc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32344" y="922711"/>
            <a:ext cx="4679312" cy="5020189"/>
          </a:xfrm>
          <a:prstGeom prst="rect">
            <a:avLst/>
          </a:prstGeom>
        </p:spPr>
      </p:pic>
    </p:spTree>
    <p:extLst>
      <p:ext uri="{BB962C8B-B14F-4D97-AF65-F5344CB8AC3E}">
        <p14:creationId xmlns:p14="http://schemas.microsoft.com/office/powerpoint/2010/main" val="10570435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Demo – Edit Settings </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3" name="edit_setting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76400" y="1250801"/>
            <a:ext cx="5791200" cy="4667250"/>
          </a:xfrm>
          <a:prstGeom prst="rect">
            <a:avLst/>
          </a:prstGeom>
        </p:spPr>
      </p:pic>
    </p:spTree>
    <p:extLst>
      <p:ext uri="{BB962C8B-B14F-4D97-AF65-F5344CB8AC3E}">
        <p14:creationId xmlns:p14="http://schemas.microsoft.com/office/powerpoint/2010/main" val="16483145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Demo – Public Calendar Visualization </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public_calendar_visualiz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74692" y="1340768"/>
            <a:ext cx="5127848" cy="4065169"/>
          </a:xfrm>
          <a:prstGeom prst="rect">
            <a:avLst/>
          </a:prstGeom>
        </p:spPr>
      </p:pic>
      <p:sp>
        <p:nvSpPr>
          <p:cNvPr id="3" name="TextBox 2"/>
          <p:cNvSpPr txBox="1"/>
          <p:nvPr/>
        </p:nvSpPr>
        <p:spPr>
          <a:xfrm>
            <a:off x="6110722" y="2852936"/>
            <a:ext cx="2592288" cy="1754326"/>
          </a:xfrm>
          <a:prstGeom prst="rect">
            <a:avLst/>
          </a:prstGeom>
          <a:noFill/>
        </p:spPr>
        <p:txBody>
          <a:bodyPr wrap="square" rtlCol="0">
            <a:spAutoFit/>
          </a:bodyPr>
          <a:lstStyle/>
          <a:p>
            <a:r>
              <a:rPr lang="it-IT" dirty="0" smtClean="0"/>
              <a:t>One of the two events,</a:t>
            </a:r>
          </a:p>
          <a:p>
            <a:r>
              <a:rPr lang="it-IT" dirty="0" smtClean="0"/>
              <a:t>the second, is private, so no information is shown, other than the fact that User1 is busy in that time frame</a:t>
            </a:r>
            <a:endParaRPr lang="it-IT" dirty="0"/>
          </a:p>
        </p:txBody>
      </p:sp>
    </p:spTree>
    <p:extLst>
      <p:ext uri="{BB962C8B-B14F-4D97-AF65-F5344CB8AC3E}">
        <p14:creationId xmlns:p14="http://schemas.microsoft.com/office/powerpoint/2010/main" val="34050952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Demo – Suggested Re-Schedule </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suggested_reschedu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7704" y="1196058"/>
            <a:ext cx="5118323" cy="4577774"/>
          </a:xfrm>
          <a:prstGeom prst="rect">
            <a:avLst/>
          </a:prstGeom>
        </p:spPr>
      </p:pic>
    </p:spTree>
    <p:extLst>
      <p:ext uri="{BB962C8B-B14F-4D97-AF65-F5344CB8AC3E}">
        <p14:creationId xmlns:p14="http://schemas.microsoft.com/office/powerpoint/2010/main" val="42759280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ctrTitle"/>
          </p:nvPr>
        </p:nvSpPr>
        <p:spPr>
          <a:xfrm>
            <a:off x="685800" y="2132856"/>
            <a:ext cx="7772400" cy="1470025"/>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Project Report FP and COCOMO II</a:t>
            </a:r>
            <a:endParaRPr lang="it-IT" sz="2600" i="1"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764704"/>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7203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Functional Requirements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algn="just"/>
            <a:r>
              <a:rPr lang="it-IT" sz="2200" dirty="0" smtClean="0">
                <a:latin typeface="Times New Roman" panose="02020603050405020304" pitchFamily="18" charset="0"/>
                <a:cs typeface="Times New Roman" panose="02020603050405020304" pitchFamily="18" charset="0"/>
              </a:rPr>
              <a:t>Event creator (on the created event)</a:t>
            </a:r>
          </a:p>
          <a:p>
            <a:pPr lvl="1" algn="just"/>
            <a:r>
              <a:rPr lang="it-IT" sz="1800" dirty="0" smtClean="0">
                <a:latin typeface="Times New Roman" panose="02020603050405020304" pitchFamily="18" charset="0"/>
                <a:cs typeface="Times New Roman" panose="02020603050405020304" pitchFamily="18" charset="0"/>
              </a:rPr>
              <a:t>Invite users</a:t>
            </a:r>
          </a:p>
          <a:p>
            <a:pPr lvl="1" algn="just"/>
            <a:r>
              <a:rPr lang="it-IT" sz="1800" dirty="0" smtClean="0">
                <a:latin typeface="Times New Roman" panose="02020603050405020304" pitchFamily="18" charset="0"/>
                <a:cs typeface="Times New Roman" panose="02020603050405020304" pitchFamily="18" charset="0"/>
              </a:rPr>
              <a:t>Edit event details, scheduling</a:t>
            </a:r>
          </a:p>
          <a:p>
            <a:pPr lvl="1" algn="just"/>
            <a:r>
              <a:rPr lang="it-IT" sz="1800" dirty="0" smtClean="0">
                <a:latin typeface="Times New Roman" panose="02020603050405020304" pitchFamily="18" charset="0"/>
                <a:cs typeface="Times New Roman" panose="02020603050405020304" pitchFamily="18" charset="0"/>
              </a:rPr>
              <a:t>Cancel event</a:t>
            </a:r>
          </a:p>
          <a:p>
            <a:pPr lvl="1" algn="just"/>
            <a:r>
              <a:rPr lang="it-IT" sz="1800" dirty="0" smtClean="0">
                <a:latin typeface="Times New Roman" panose="02020603050405020304" pitchFamily="18" charset="0"/>
                <a:cs typeface="Times New Roman" panose="02020603050405020304" pitchFamily="18" charset="0"/>
              </a:rPr>
              <a:t>Receive a suggested reschedule change in case of bad weather conditions</a:t>
            </a:r>
          </a:p>
          <a:p>
            <a:pPr marL="57150" indent="0" algn="just">
              <a:buNone/>
            </a:pPr>
            <a:endParaRPr lang="it-IT" sz="2200" dirty="0" smtClean="0">
              <a:latin typeface="Times New Roman" panose="02020603050405020304" pitchFamily="18" charset="0"/>
              <a:cs typeface="Times New Roman" panose="02020603050405020304" pitchFamily="18" charset="0"/>
            </a:endParaRPr>
          </a:p>
          <a:p>
            <a:pPr marL="57150" indent="0" algn="just">
              <a:buNone/>
            </a:pPr>
            <a:r>
              <a:rPr lang="it-IT" sz="2200" dirty="0" smtClean="0">
                <a:latin typeface="Times New Roman" panose="02020603050405020304" pitchFamily="18" charset="0"/>
                <a:cs typeface="Times New Roman" panose="02020603050405020304" pitchFamily="18" charset="0"/>
              </a:rPr>
              <a:t>The system will provide and update weather forecasts for all the planned events whenever available and automatically notify the creator in case a better scheduling for an event is found. The notifications are generated according to the problem description.</a:t>
            </a:r>
          </a:p>
          <a:p>
            <a:pPr marL="57150" indent="0" algn="just">
              <a:buNone/>
            </a:pPr>
            <a:endParaRPr lang="it-IT" sz="2200" dirty="0" smtClean="0">
              <a:latin typeface="Times New Roman" panose="02020603050405020304" pitchFamily="18" charset="0"/>
              <a:cs typeface="Times New Roman" panose="02020603050405020304" pitchFamily="18" charset="0"/>
            </a:endParaRPr>
          </a:p>
          <a:p>
            <a:pPr marL="57150" indent="0" algn="just">
              <a:buNone/>
            </a:pPr>
            <a:r>
              <a:rPr lang="it-IT" sz="2200" dirty="0" smtClean="0">
                <a:latin typeface="Times New Roman" panose="02020603050405020304" pitchFamily="18" charset="0"/>
                <a:cs typeface="Times New Roman" panose="02020603050405020304" pitchFamily="18" charset="0"/>
              </a:rPr>
              <a:t>The description presented here provides a basic overview of the functionalities our system offers. More details can be found in the Requirement Analysis and Specification Document.</a:t>
            </a:r>
          </a:p>
          <a:p>
            <a:pPr lvl="1" algn="just"/>
            <a:endParaRPr lang="it-IT" sz="1800" dirty="0" smtClean="0">
              <a:latin typeface="Times New Roman" panose="02020603050405020304" pitchFamily="18" charset="0"/>
              <a:cs typeface="Times New Roman" panose="02020603050405020304" pitchFamily="18" charset="0"/>
            </a:endParaRPr>
          </a:p>
          <a:p>
            <a:pPr marL="457200" lvl="1" indent="0" algn="just">
              <a:buNone/>
            </a:pPr>
            <a:endParaRPr lang="it-IT" sz="1800" dirty="0">
              <a:latin typeface="Times New Roman" panose="02020603050405020304" pitchFamily="18" charset="0"/>
              <a:cs typeface="Times New Roman" panose="02020603050405020304" pitchFamily="18" charset="0"/>
            </a:endParaRP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51629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Project Report </a:t>
            </a:r>
            <a:r>
              <a:rPr lang="it-IT" sz="2600" i="1" dirty="0">
                <a:latin typeface="Times New Roman" panose="02020603050405020304" pitchFamily="18" charset="0"/>
                <a:cs typeface="Times New Roman" panose="02020603050405020304" pitchFamily="18" charset="0"/>
              </a:rPr>
              <a:t>– </a:t>
            </a:r>
            <a:r>
              <a:rPr lang="it-IT" sz="2600" i="1" dirty="0" smtClean="0">
                <a:latin typeface="Times New Roman" panose="02020603050405020304" pitchFamily="18" charset="0"/>
                <a:cs typeface="Times New Roman" panose="02020603050405020304" pitchFamily="18" charset="0"/>
              </a:rPr>
              <a:t>FP</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
        <p:nvSpPr>
          <p:cNvPr id="6" name="CasellaDiTesto 5"/>
          <p:cNvSpPr txBox="1"/>
          <p:nvPr/>
        </p:nvSpPr>
        <p:spPr>
          <a:xfrm>
            <a:off x="539552" y="1052736"/>
            <a:ext cx="2390398" cy="369332"/>
          </a:xfrm>
          <a:prstGeom prst="rect">
            <a:avLst/>
          </a:prstGeom>
          <a:noFill/>
        </p:spPr>
        <p:txBody>
          <a:bodyPr wrap="none" rtlCol="0">
            <a:spAutoFit/>
          </a:bodyPr>
          <a:lstStyle/>
          <a:p>
            <a:pPr marL="285750" indent="-285750">
              <a:buFont typeface="Arial"/>
              <a:buChar char="•"/>
            </a:pPr>
            <a:r>
              <a:rPr lang="it-IT" dirty="0" err="1" smtClean="0">
                <a:latin typeface="Times New Roman"/>
                <a:cs typeface="Times New Roman"/>
              </a:rPr>
              <a:t>Internal</a:t>
            </a:r>
            <a:r>
              <a:rPr lang="it-IT" dirty="0" smtClean="0">
                <a:latin typeface="Times New Roman"/>
                <a:cs typeface="Times New Roman"/>
              </a:rPr>
              <a:t> </a:t>
            </a:r>
            <a:r>
              <a:rPr lang="it-IT" dirty="0" err="1">
                <a:latin typeface="Times New Roman"/>
                <a:cs typeface="Times New Roman"/>
              </a:rPr>
              <a:t>L</a:t>
            </a:r>
            <a:r>
              <a:rPr lang="it-IT" dirty="0" err="1" smtClean="0">
                <a:latin typeface="Times New Roman"/>
                <a:cs typeface="Times New Roman"/>
              </a:rPr>
              <a:t>ogic</a:t>
            </a:r>
            <a:r>
              <a:rPr lang="it-IT" dirty="0" smtClean="0">
                <a:latin typeface="Times New Roman"/>
                <a:cs typeface="Times New Roman"/>
              </a:rPr>
              <a:t> </a:t>
            </a:r>
            <a:r>
              <a:rPr lang="it-IT" dirty="0" err="1" smtClean="0">
                <a:latin typeface="Times New Roman"/>
                <a:cs typeface="Times New Roman"/>
              </a:rPr>
              <a:t>Files</a:t>
            </a:r>
            <a:r>
              <a:rPr lang="it-IT" dirty="0" smtClean="0">
                <a:latin typeface="Times New Roman"/>
                <a:cs typeface="Times New Roman"/>
              </a:rPr>
              <a:t> :</a:t>
            </a:r>
            <a:endParaRPr lang="it-IT" dirty="0">
              <a:latin typeface="Times New Roman"/>
              <a:cs typeface="Times New Roman"/>
            </a:endParaRPr>
          </a:p>
        </p:txBody>
      </p:sp>
      <p:sp>
        <p:nvSpPr>
          <p:cNvPr id="10" name="CasellaDiTesto 9"/>
          <p:cNvSpPr txBox="1"/>
          <p:nvPr/>
        </p:nvSpPr>
        <p:spPr>
          <a:xfrm>
            <a:off x="539552" y="3717032"/>
            <a:ext cx="2351926" cy="369332"/>
          </a:xfrm>
          <a:prstGeom prst="rect">
            <a:avLst/>
          </a:prstGeom>
          <a:noFill/>
        </p:spPr>
        <p:txBody>
          <a:bodyPr wrap="none" rtlCol="0">
            <a:spAutoFit/>
          </a:bodyPr>
          <a:lstStyle/>
          <a:p>
            <a:pPr marL="285750" indent="-285750">
              <a:buFont typeface="Arial"/>
              <a:buChar char="•"/>
            </a:pPr>
            <a:r>
              <a:rPr lang="it-IT" dirty="0" err="1" smtClean="0"/>
              <a:t>External</a:t>
            </a:r>
            <a:r>
              <a:rPr lang="it-IT" dirty="0" smtClean="0"/>
              <a:t> </a:t>
            </a:r>
            <a:r>
              <a:rPr lang="it-IT" dirty="0" err="1" smtClean="0"/>
              <a:t>Logic</a:t>
            </a:r>
            <a:r>
              <a:rPr lang="it-IT" dirty="0" smtClean="0"/>
              <a:t> </a:t>
            </a:r>
            <a:r>
              <a:rPr lang="it-IT" dirty="0" err="1" smtClean="0"/>
              <a:t>Files</a:t>
            </a:r>
            <a:r>
              <a:rPr lang="it-IT" dirty="0" smtClean="0"/>
              <a:t> :</a:t>
            </a:r>
            <a:endParaRPr lang="it-IT" dirty="0"/>
          </a:p>
        </p:txBody>
      </p:sp>
      <p:pic>
        <p:nvPicPr>
          <p:cNvPr id="9" name="Picture 8"/>
          <p:cNvPicPr>
            <a:picLocks noChangeAspect="1"/>
          </p:cNvPicPr>
          <p:nvPr/>
        </p:nvPicPr>
        <p:blipFill>
          <a:blip r:embed="rId2"/>
          <a:stretch>
            <a:fillRect/>
          </a:stretch>
        </p:blipFill>
        <p:spPr>
          <a:xfrm>
            <a:off x="683568" y="1516906"/>
            <a:ext cx="7992888" cy="1784328"/>
          </a:xfrm>
          <a:prstGeom prst="rect">
            <a:avLst/>
          </a:prstGeom>
        </p:spPr>
      </p:pic>
      <p:pic>
        <p:nvPicPr>
          <p:cNvPr id="11" name="Picture 10"/>
          <p:cNvPicPr>
            <a:picLocks noChangeAspect="1"/>
          </p:cNvPicPr>
          <p:nvPr/>
        </p:nvPicPr>
        <p:blipFill>
          <a:blip r:embed="rId3"/>
          <a:stretch>
            <a:fillRect/>
          </a:stretch>
        </p:blipFill>
        <p:spPr>
          <a:xfrm>
            <a:off x="683568" y="4452974"/>
            <a:ext cx="7992888" cy="1129797"/>
          </a:xfrm>
          <a:prstGeom prst="rect">
            <a:avLst/>
          </a:prstGeom>
        </p:spPr>
      </p:pic>
    </p:spTree>
    <p:extLst>
      <p:ext uri="{BB962C8B-B14F-4D97-AF65-F5344CB8AC3E}">
        <p14:creationId xmlns:p14="http://schemas.microsoft.com/office/powerpoint/2010/main" val="292018347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Project Report </a:t>
            </a:r>
            <a:r>
              <a:rPr lang="it-IT" sz="2600" i="1" dirty="0">
                <a:latin typeface="Times New Roman" panose="02020603050405020304" pitchFamily="18" charset="0"/>
                <a:cs typeface="Times New Roman" panose="02020603050405020304" pitchFamily="18" charset="0"/>
              </a:rPr>
              <a:t>– </a:t>
            </a:r>
            <a:r>
              <a:rPr lang="it-IT" sz="2600" i="1" dirty="0" smtClean="0">
                <a:latin typeface="Times New Roman" panose="02020603050405020304" pitchFamily="18" charset="0"/>
                <a:cs typeface="Times New Roman" panose="02020603050405020304" pitchFamily="18" charset="0"/>
              </a:rPr>
              <a:t>FP</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
        <p:nvSpPr>
          <p:cNvPr id="5" name="CasellaDiTesto 4"/>
          <p:cNvSpPr txBox="1"/>
          <p:nvPr/>
        </p:nvSpPr>
        <p:spPr>
          <a:xfrm>
            <a:off x="539552" y="1052736"/>
            <a:ext cx="1992853" cy="369332"/>
          </a:xfrm>
          <a:prstGeom prst="rect">
            <a:avLst/>
          </a:prstGeom>
          <a:noFill/>
        </p:spPr>
        <p:txBody>
          <a:bodyPr wrap="none" rtlCol="0">
            <a:spAutoFit/>
          </a:bodyPr>
          <a:lstStyle/>
          <a:p>
            <a:pPr marL="285750" indent="-285750">
              <a:buFont typeface="Arial"/>
              <a:buChar char="•"/>
            </a:pPr>
            <a:r>
              <a:rPr lang="it-IT" dirty="0" err="1" smtClean="0"/>
              <a:t>External</a:t>
            </a:r>
            <a:r>
              <a:rPr lang="it-IT" dirty="0" smtClean="0"/>
              <a:t> </a:t>
            </a:r>
            <a:r>
              <a:rPr lang="it-IT" dirty="0" err="1" smtClean="0"/>
              <a:t>Inputs</a:t>
            </a:r>
            <a:r>
              <a:rPr lang="it-IT" dirty="0" smtClean="0"/>
              <a:t> :</a:t>
            </a:r>
            <a:endParaRPr lang="it-IT" dirty="0"/>
          </a:p>
        </p:txBody>
      </p:sp>
      <p:pic>
        <p:nvPicPr>
          <p:cNvPr id="6" name="Picture 5"/>
          <p:cNvPicPr>
            <a:picLocks noChangeAspect="1"/>
          </p:cNvPicPr>
          <p:nvPr/>
        </p:nvPicPr>
        <p:blipFill>
          <a:blip r:embed="rId2"/>
          <a:stretch>
            <a:fillRect/>
          </a:stretch>
        </p:blipFill>
        <p:spPr>
          <a:xfrm>
            <a:off x="461467" y="1685644"/>
            <a:ext cx="8214989" cy="3239713"/>
          </a:xfrm>
          <a:prstGeom prst="rect">
            <a:avLst/>
          </a:prstGeom>
        </p:spPr>
      </p:pic>
    </p:spTree>
    <p:extLst>
      <p:ext uri="{BB962C8B-B14F-4D97-AF65-F5344CB8AC3E}">
        <p14:creationId xmlns:p14="http://schemas.microsoft.com/office/powerpoint/2010/main" val="146836628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Project Report </a:t>
            </a:r>
            <a:r>
              <a:rPr lang="it-IT" sz="2600" i="1" dirty="0">
                <a:latin typeface="Times New Roman" panose="02020603050405020304" pitchFamily="18" charset="0"/>
                <a:cs typeface="Times New Roman" panose="02020603050405020304" pitchFamily="18" charset="0"/>
              </a:rPr>
              <a:t>– </a:t>
            </a:r>
            <a:r>
              <a:rPr lang="it-IT" sz="2600" i="1" dirty="0" smtClean="0">
                <a:latin typeface="Times New Roman" panose="02020603050405020304" pitchFamily="18" charset="0"/>
                <a:cs typeface="Times New Roman" panose="02020603050405020304" pitchFamily="18" charset="0"/>
              </a:rPr>
              <a:t>FP</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
        <p:nvSpPr>
          <p:cNvPr id="5" name="CasellaDiTesto 4"/>
          <p:cNvSpPr txBox="1"/>
          <p:nvPr/>
        </p:nvSpPr>
        <p:spPr>
          <a:xfrm>
            <a:off x="539552" y="1052736"/>
            <a:ext cx="2159566" cy="369332"/>
          </a:xfrm>
          <a:prstGeom prst="rect">
            <a:avLst/>
          </a:prstGeom>
          <a:noFill/>
        </p:spPr>
        <p:txBody>
          <a:bodyPr wrap="none" rtlCol="0">
            <a:spAutoFit/>
          </a:bodyPr>
          <a:lstStyle/>
          <a:p>
            <a:pPr marL="285750" indent="-285750">
              <a:buFont typeface="Arial"/>
              <a:buChar char="•"/>
            </a:pPr>
            <a:r>
              <a:rPr lang="it-IT" dirty="0" err="1" smtClean="0"/>
              <a:t>External</a:t>
            </a:r>
            <a:r>
              <a:rPr lang="it-IT" dirty="0" smtClean="0"/>
              <a:t> </a:t>
            </a:r>
            <a:r>
              <a:rPr lang="it-IT" dirty="0" err="1" smtClean="0"/>
              <a:t>Inquiries</a:t>
            </a:r>
            <a:r>
              <a:rPr lang="it-IT" dirty="0" smtClean="0"/>
              <a:t>:</a:t>
            </a:r>
            <a:endParaRPr lang="it-IT" dirty="0"/>
          </a:p>
        </p:txBody>
      </p:sp>
      <p:sp>
        <p:nvSpPr>
          <p:cNvPr id="6" name="CasellaDiTesto 5"/>
          <p:cNvSpPr txBox="1"/>
          <p:nvPr/>
        </p:nvSpPr>
        <p:spPr>
          <a:xfrm>
            <a:off x="611560" y="4581128"/>
            <a:ext cx="2108269" cy="369332"/>
          </a:xfrm>
          <a:prstGeom prst="rect">
            <a:avLst/>
          </a:prstGeom>
          <a:noFill/>
        </p:spPr>
        <p:txBody>
          <a:bodyPr wrap="none" rtlCol="0">
            <a:spAutoFit/>
          </a:bodyPr>
          <a:lstStyle/>
          <a:p>
            <a:pPr marL="285750" indent="-285750">
              <a:buFont typeface="Arial"/>
              <a:buChar char="•"/>
            </a:pPr>
            <a:r>
              <a:rPr lang="it-IT" dirty="0" err="1" smtClean="0"/>
              <a:t>External</a:t>
            </a:r>
            <a:r>
              <a:rPr lang="it-IT" dirty="0" smtClean="0"/>
              <a:t> </a:t>
            </a:r>
            <a:r>
              <a:rPr lang="it-IT" dirty="0" err="1" smtClean="0"/>
              <a:t>Outputs</a:t>
            </a:r>
            <a:r>
              <a:rPr lang="it-IT" dirty="0" smtClean="0"/>
              <a:t>:</a:t>
            </a:r>
            <a:endParaRPr lang="it-IT" dirty="0"/>
          </a:p>
        </p:txBody>
      </p:sp>
      <p:pic>
        <p:nvPicPr>
          <p:cNvPr id="10" name="Picture 9"/>
          <p:cNvPicPr>
            <a:picLocks noChangeAspect="1"/>
          </p:cNvPicPr>
          <p:nvPr/>
        </p:nvPicPr>
        <p:blipFill>
          <a:blip r:embed="rId2"/>
          <a:stretch>
            <a:fillRect/>
          </a:stretch>
        </p:blipFill>
        <p:spPr>
          <a:xfrm>
            <a:off x="467545" y="1458895"/>
            <a:ext cx="8208912" cy="2873409"/>
          </a:xfrm>
          <a:prstGeom prst="rect">
            <a:avLst/>
          </a:prstGeom>
        </p:spPr>
      </p:pic>
      <p:pic>
        <p:nvPicPr>
          <p:cNvPr id="11" name="Picture 10"/>
          <p:cNvPicPr>
            <a:picLocks noChangeAspect="1"/>
          </p:cNvPicPr>
          <p:nvPr/>
        </p:nvPicPr>
        <p:blipFill>
          <a:blip r:embed="rId3"/>
          <a:stretch>
            <a:fillRect/>
          </a:stretch>
        </p:blipFill>
        <p:spPr>
          <a:xfrm>
            <a:off x="539552" y="5072458"/>
            <a:ext cx="8136904" cy="1109839"/>
          </a:xfrm>
          <a:prstGeom prst="rect">
            <a:avLst/>
          </a:prstGeom>
        </p:spPr>
      </p:pic>
    </p:spTree>
    <p:extLst>
      <p:ext uri="{BB962C8B-B14F-4D97-AF65-F5344CB8AC3E}">
        <p14:creationId xmlns:p14="http://schemas.microsoft.com/office/powerpoint/2010/main" val="403029998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Project Report </a:t>
            </a:r>
            <a:r>
              <a:rPr lang="it-IT" sz="2600" i="1" dirty="0">
                <a:latin typeface="Times New Roman" panose="02020603050405020304" pitchFamily="18" charset="0"/>
                <a:cs typeface="Times New Roman" panose="02020603050405020304" pitchFamily="18" charset="0"/>
              </a:rPr>
              <a:t>– </a:t>
            </a:r>
            <a:r>
              <a:rPr lang="it-IT" sz="2600" i="1" dirty="0" smtClean="0">
                <a:latin typeface="Times New Roman" panose="02020603050405020304" pitchFamily="18" charset="0"/>
                <a:cs typeface="Times New Roman" panose="02020603050405020304" pitchFamily="18" charset="0"/>
              </a:rPr>
              <a:t>FP</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
        <p:nvSpPr>
          <p:cNvPr id="11" name="CasellaDiTesto 10"/>
          <p:cNvSpPr txBox="1"/>
          <p:nvPr/>
        </p:nvSpPr>
        <p:spPr>
          <a:xfrm>
            <a:off x="611560" y="3789040"/>
            <a:ext cx="7920880" cy="2123658"/>
          </a:xfrm>
          <a:prstGeom prst="rect">
            <a:avLst/>
          </a:prstGeom>
          <a:noFill/>
        </p:spPr>
        <p:txBody>
          <a:bodyPr wrap="square" rtlCol="0">
            <a:spAutoFit/>
          </a:bodyPr>
          <a:lstStyle/>
          <a:p>
            <a:r>
              <a:rPr lang="it-IT" sz="2200" dirty="0" smtClean="0">
                <a:latin typeface="Times New Roman"/>
                <a:cs typeface="Times New Roman"/>
              </a:rPr>
              <a:t>With </a:t>
            </a:r>
            <a:r>
              <a:rPr lang="it-IT" sz="2200" dirty="0" err="1" smtClean="0">
                <a:latin typeface="Times New Roman"/>
                <a:cs typeface="Times New Roman"/>
              </a:rPr>
              <a:t>this</a:t>
            </a:r>
            <a:r>
              <a:rPr lang="it-IT" sz="2200" dirty="0" smtClean="0">
                <a:latin typeface="Times New Roman"/>
                <a:cs typeface="Times New Roman"/>
              </a:rPr>
              <a:t> </a:t>
            </a:r>
            <a:r>
              <a:rPr lang="it-IT" sz="2200" dirty="0" err="1" smtClean="0">
                <a:latin typeface="Times New Roman"/>
                <a:cs typeface="Times New Roman"/>
              </a:rPr>
              <a:t>estimation</a:t>
            </a:r>
            <a:r>
              <a:rPr lang="it-IT" sz="2200" dirty="0" smtClean="0">
                <a:latin typeface="Times New Roman"/>
                <a:cs typeface="Times New Roman"/>
              </a:rPr>
              <a:t> </a:t>
            </a:r>
            <a:r>
              <a:rPr lang="it-IT" sz="2200" dirty="0" err="1" smtClean="0">
                <a:latin typeface="Times New Roman"/>
                <a:cs typeface="Times New Roman"/>
              </a:rPr>
              <a:t>we</a:t>
            </a:r>
            <a:r>
              <a:rPr lang="it-IT" sz="2200" dirty="0" smtClean="0">
                <a:latin typeface="Times New Roman"/>
                <a:cs typeface="Times New Roman"/>
              </a:rPr>
              <a:t> </a:t>
            </a:r>
            <a:r>
              <a:rPr lang="it-IT" sz="2200" dirty="0" err="1" smtClean="0">
                <a:latin typeface="Times New Roman"/>
                <a:cs typeface="Times New Roman"/>
              </a:rPr>
              <a:t>get</a:t>
            </a:r>
            <a:r>
              <a:rPr lang="it-IT" sz="2200" dirty="0" smtClean="0">
                <a:latin typeface="Times New Roman"/>
                <a:cs typeface="Times New Roman"/>
              </a:rPr>
              <a:t> a LOC </a:t>
            </a:r>
            <a:r>
              <a:rPr lang="it-IT" sz="2200" dirty="0" err="1" smtClean="0">
                <a:latin typeface="Times New Roman"/>
                <a:cs typeface="Times New Roman"/>
              </a:rPr>
              <a:t>equal</a:t>
            </a:r>
            <a:r>
              <a:rPr lang="it-IT" sz="2200" dirty="0" smtClean="0">
                <a:latin typeface="Times New Roman"/>
                <a:cs typeface="Times New Roman"/>
              </a:rPr>
              <a:t> to:</a:t>
            </a:r>
          </a:p>
          <a:p>
            <a:endParaRPr lang="it-IT" sz="2200" dirty="0">
              <a:latin typeface="Times New Roman"/>
              <a:cs typeface="Times New Roman"/>
            </a:endParaRPr>
          </a:p>
          <a:p>
            <a:r>
              <a:rPr lang="it-IT" sz="2200" dirty="0" smtClean="0">
                <a:latin typeface="Times New Roman"/>
                <a:cs typeface="Times New Roman"/>
              </a:rPr>
              <a:t>		121 * 46 = 5566</a:t>
            </a:r>
          </a:p>
          <a:p>
            <a:endParaRPr lang="it-IT" sz="2200" dirty="0">
              <a:latin typeface="Times New Roman"/>
              <a:cs typeface="Times New Roman"/>
            </a:endParaRPr>
          </a:p>
          <a:p>
            <a:r>
              <a:rPr lang="it-IT" sz="2200" dirty="0" err="1" smtClean="0">
                <a:latin typeface="Times New Roman"/>
                <a:cs typeface="Times New Roman"/>
              </a:rPr>
              <a:t>Our</a:t>
            </a:r>
            <a:r>
              <a:rPr lang="it-IT" sz="2200" dirty="0" smtClean="0">
                <a:latin typeface="Times New Roman"/>
                <a:cs typeface="Times New Roman"/>
              </a:rPr>
              <a:t> </a:t>
            </a:r>
            <a:r>
              <a:rPr lang="it-IT" sz="2200" dirty="0" err="1" smtClean="0">
                <a:latin typeface="Times New Roman"/>
                <a:cs typeface="Times New Roman"/>
              </a:rPr>
              <a:t>project</a:t>
            </a:r>
            <a:r>
              <a:rPr lang="it-IT" sz="2200" dirty="0" smtClean="0">
                <a:latin typeface="Times New Roman"/>
                <a:cs typeface="Times New Roman"/>
              </a:rPr>
              <a:t> </a:t>
            </a:r>
            <a:r>
              <a:rPr lang="it-IT" sz="2200" dirty="0" err="1" smtClean="0">
                <a:latin typeface="Times New Roman"/>
                <a:cs typeface="Times New Roman"/>
              </a:rPr>
              <a:t>is</a:t>
            </a:r>
            <a:r>
              <a:rPr lang="it-IT" sz="2200" dirty="0" smtClean="0">
                <a:latin typeface="Times New Roman"/>
                <a:cs typeface="Times New Roman"/>
              </a:rPr>
              <a:t> made of 7116 </a:t>
            </a:r>
            <a:r>
              <a:rPr lang="it-IT" sz="2200" dirty="0" err="1" smtClean="0">
                <a:latin typeface="Times New Roman"/>
                <a:cs typeface="Times New Roman"/>
              </a:rPr>
              <a:t>lines</a:t>
            </a:r>
            <a:r>
              <a:rPr lang="it-IT" sz="2200" dirty="0" smtClean="0">
                <a:latin typeface="Times New Roman"/>
                <a:cs typeface="Times New Roman"/>
              </a:rPr>
              <a:t> of code ( </a:t>
            </a:r>
            <a:r>
              <a:rPr lang="it-IT" sz="2200" dirty="0" err="1" smtClean="0">
                <a:latin typeface="Times New Roman"/>
                <a:cs typeface="Times New Roman"/>
              </a:rPr>
              <a:t>without</a:t>
            </a:r>
            <a:r>
              <a:rPr lang="it-IT" sz="2200" dirty="0" smtClean="0">
                <a:latin typeface="Times New Roman"/>
                <a:cs typeface="Times New Roman"/>
              </a:rPr>
              <a:t> </a:t>
            </a:r>
            <a:r>
              <a:rPr lang="it-IT" sz="2200" dirty="0" err="1" smtClean="0">
                <a:latin typeface="Times New Roman"/>
                <a:cs typeface="Times New Roman"/>
              </a:rPr>
              <a:t>considering</a:t>
            </a:r>
            <a:r>
              <a:rPr lang="it-IT" sz="2200" dirty="0" smtClean="0">
                <a:latin typeface="Times New Roman"/>
                <a:cs typeface="Times New Roman"/>
              </a:rPr>
              <a:t> </a:t>
            </a:r>
            <a:r>
              <a:rPr lang="it-IT" sz="2200" dirty="0" err="1" smtClean="0">
                <a:latin typeface="Times New Roman"/>
                <a:cs typeface="Times New Roman"/>
              </a:rPr>
              <a:t>empty</a:t>
            </a:r>
            <a:r>
              <a:rPr lang="it-IT" sz="2200" dirty="0" smtClean="0">
                <a:latin typeface="Times New Roman"/>
                <a:cs typeface="Times New Roman"/>
              </a:rPr>
              <a:t> </a:t>
            </a:r>
            <a:r>
              <a:rPr lang="it-IT" sz="2200" dirty="0" err="1" smtClean="0">
                <a:latin typeface="Times New Roman"/>
                <a:cs typeface="Times New Roman"/>
              </a:rPr>
              <a:t>lines</a:t>
            </a:r>
            <a:r>
              <a:rPr lang="it-IT" sz="2200" dirty="0" smtClean="0">
                <a:latin typeface="Times New Roman"/>
                <a:cs typeface="Times New Roman"/>
              </a:rPr>
              <a:t>, </a:t>
            </a:r>
            <a:r>
              <a:rPr lang="it-IT" sz="2200" dirty="0" err="1" smtClean="0">
                <a:latin typeface="Times New Roman"/>
                <a:cs typeface="Times New Roman"/>
              </a:rPr>
              <a:t>lines</a:t>
            </a:r>
            <a:r>
              <a:rPr lang="it-IT" sz="2200" dirty="0" smtClean="0">
                <a:latin typeface="Times New Roman"/>
                <a:cs typeface="Times New Roman"/>
              </a:rPr>
              <a:t> with </a:t>
            </a:r>
            <a:r>
              <a:rPr lang="it-IT" sz="2200" dirty="0" err="1" smtClean="0">
                <a:latin typeface="Times New Roman"/>
                <a:cs typeface="Times New Roman"/>
              </a:rPr>
              <a:t>only</a:t>
            </a:r>
            <a:r>
              <a:rPr lang="it-IT" sz="2200" dirty="0" smtClean="0">
                <a:latin typeface="Times New Roman"/>
                <a:cs typeface="Times New Roman"/>
              </a:rPr>
              <a:t> </a:t>
            </a:r>
            <a:r>
              <a:rPr lang="it-IT" sz="2200" dirty="0" err="1" smtClean="0">
                <a:latin typeface="Times New Roman"/>
                <a:cs typeface="Times New Roman"/>
              </a:rPr>
              <a:t>parenthesis</a:t>
            </a:r>
            <a:r>
              <a:rPr lang="it-IT" sz="2200" dirty="0" smtClean="0">
                <a:latin typeface="Times New Roman"/>
                <a:cs typeface="Times New Roman"/>
              </a:rPr>
              <a:t> or </a:t>
            </a:r>
            <a:r>
              <a:rPr lang="it-IT" sz="2200" dirty="0" err="1" smtClean="0">
                <a:latin typeface="Times New Roman"/>
                <a:cs typeface="Times New Roman"/>
              </a:rPr>
              <a:t>comments</a:t>
            </a:r>
            <a:r>
              <a:rPr lang="it-IT" sz="2200" dirty="0" smtClean="0">
                <a:latin typeface="Times New Roman"/>
                <a:cs typeface="Times New Roman"/>
              </a:rPr>
              <a:t> and css </a:t>
            </a:r>
            <a:r>
              <a:rPr lang="it-IT" sz="2200" dirty="0" err="1" smtClean="0">
                <a:latin typeface="Times New Roman"/>
                <a:cs typeface="Times New Roman"/>
              </a:rPr>
              <a:t>files</a:t>
            </a:r>
            <a:r>
              <a:rPr lang="it-IT" sz="2200" dirty="0" smtClean="0">
                <a:latin typeface="Times New Roman"/>
                <a:cs typeface="Times New Roman"/>
              </a:rPr>
              <a:t>).</a:t>
            </a:r>
            <a:endParaRPr lang="it-IT" sz="2200" dirty="0">
              <a:latin typeface="Times New Roman"/>
              <a:cs typeface="Times New Roman"/>
            </a:endParaRPr>
          </a:p>
        </p:txBody>
      </p:sp>
      <p:sp>
        <p:nvSpPr>
          <p:cNvPr id="2" name="CasellaDiTesto 1"/>
          <p:cNvSpPr txBox="1"/>
          <p:nvPr/>
        </p:nvSpPr>
        <p:spPr>
          <a:xfrm>
            <a:off x="611560" y="908720"/>
            <a:ext cx="1436423" cy="369332"/>
          </a:xfrm>
          <a:prstGeom prst="rect">
            <a:avLst/>
          </a:prstGeom>
          <a:noFill/>
        </p:spPr>
        <p:txBody>
          <a:bodyPr wrap="none" rtlCol="0">
            <a:spAutoFit/>
          </a:bodyPr>
          <a:lstStyle/>
          <a:p>
            <a:r>
              <a:rPr lang="it-IT" i="1" dirty="0" smtClean="0">
                <a:latin typeface="Times New Roman"/>
                <a:cs typeface="Times New Roman"/>
              </a:rPr>
              <a:t>In </a:t>
            </a:r>
            <a:r>
              <a:rPr lang="it-IT" i="1" dirty="0" err="1" smtClean="0">
                <a:latin typeface="Times New Roman"/>
                <a:cs typeface="Times New Roman"/>
              </a:rPr>
              <a:t>summary</a:t>
            </a:r>
            <a:r>
              <a:rPr lang="it-IT" i="1" dirty="0" smtClean="0">
                <a:latin typeface="Times New Roman"/>
                <a:cs typeface="Times New Roman"/>
              </a:rPr>
              <a:t>:</a:t>
            </a:r>
            <a:endParaRPr lang="it-IT" i="1" dirty="0">
              <a:latin typeface="Times New Roman"/>
              <a:cs typeface="Times New Roman"/>
            </a:endParaRPr>
          </a:p>
        </p:txBody>
      </p:sp>
      <p:pic>
        <p:nvPicPr>
          <p:cNvPr id="5" name="Picture 4"/>
          <p:cNvPicPr>
            <a:picLocks noChangeAspect="1"/>
          </p:cNvPicPr>
          <p:nvPr/>
        </p:nvPicPr>
        <p:blipFill>
          <a:blip r:embed="rId2"/>
          <a:stretch>
            <a:fillRect/>
          </a:stretch>
        </p:blipFill>
        <p:spPr>
          <a:xfrm>
            <a:off x="611560" y="1272869"/>
            <a:ext cx="8064896" cy="2491962"/>
          </a:xfrm>
          <a:prstGeom prst="rect">
            <a:avLst/>
          </a:prstGeom>
        </p:spPr>
      </p:pic>
    </p:spTree>
    <p:extLst>
      <p:ext uri="{BB962C8B-B14F-4D97-AF65-F5344CB8AC3E}">
        <p14:creationId xmlns:p14="http://schemas.microsoft.com/office/powerpoint/2010/main" val="149859430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COCOMO II – Scale Drivers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
        <p:nvSpPr>
          <p:cNvPr id="3" name="CasellaDiTesto 2"/>
          <p:cNvSpPr txBox="1"/>
          <p:nvPr/>
        </p:nvSpPr>
        <p:spPr>
          <a:xfrm>
            <a:off x="683568" y="4221088"/>
            <a:ext cx="7776864" cy="769441"/>
          </a:xfrm>
          <a:prstGeom prst="rect">
            <a:avLst/>
          </a:prstGeom>
          <a:noFill/>
        </p:spPr>
        <p:txBody>
          <a:bodyPr wrap="square" rtlCol="0">
            <a:spAutoFit/>
          </a:bodyPr>
          <a:lstStyle/>
          <a:p>
            <a:r>
              <a:rPr lang="it-IT" sz="2200" dirty="0" err="1" smtClean="0">
                <a:latin typeface="Times New Roman"/>
                <a:cs typeface="Times New Roman"/>
              </a:rPr>
              <a:t>These</a:t>
            </a:r>
            <a:r>
              <a:rPr lang="it-IT" sz="2200" dirty="0" smtClean="0">
                <a:latin typeface="Times New Roman"/>
                <a:cs typeface="Times New Roman"/>
              </a:rPr>
              <a:t> </a:t>
            </a:r>
            <a:r>
              <a:rPr lang="it-IT" sz="2200" dirty="0" err="1" smtClean="0">
                <a:latin typeface="Times New Roman"/>
                <a:cs typeface="Times New Roman"/>
              </a:rPr>
              <a:t>parameters</a:t>
            </a:r>
            <a:r>
              <a:rPr lang="it-IT" sz="2200" dirty="0" smtClean="0">
                <a:latin typeface="Times New Roman"/>
                <a:cs typeface="Times New Roman"/>
              </a:rPr>
              <a:t> </a:t>
            </a:r>
            <a:r>
              <a:rPr lang="it-IT" sz="2200" dirty="0" err="1" smtClean="0">
                <a:latin typeface="Times New Roman"/>
                <a:cs typeface="Times New Roman"/>
              </a:rPr>
              <a:t>were</a:t>
            </a:r>
            <a:r>
              <a:rPr lang="it-IT" sz="2200" dirty="0" smtClean="0">
                <a:latin typeface="Times New Roman"/>
                <a:cs typeface="Times New Roman"/>
              </a:rPr>
              <a:t> </a:t>
            </a:r>
            <a:r>
              <a:rPr lang="it-IT" sz="2200" dirty="0" err="1" smtClean="0">
                <a:latin typeface="Times New Roman"/>
                <a:cs typeface="Times New Roman"/>
              </a:rPr>
              <a:t>evaluated</a:t>
            </a:r>
            <a:r>
              <a:rPr lang="it-IT" sz="2200" dirty="0" smtClean="0">
                <a:latin typeface="Times New Roman"/>
                <a:cs typeface="Times New Roman"/>
              </a:rPr>
              <a:t> </a:t>
            </a:r>
            <a:r>
              <a:rPr lang="it-IT" sz="2200" dirty="0" err="1" smtClean="0">
                <a:latin typeface="Times New Roman"/>
                <a:cs typeface="Times New Roman"/>
              </a:rPr>
              <a:t>one</a:t>
            </a:r>
            <a:r>
              <a:rPr lang="it-IT" sz="2200" dirty="0" smtClean="0">
                <a:latin typeface="Times New Roman"/>
                <a:cs typeface="Times New Roman"/>
              </a:rPr>
              <a:t> per time, </a:t>
            </a:r>
            <a:r>
              <a:rPr lang="it-IT" sz="2200" dirty="0" err="1" smtClean="0">
                <a:latin typeface="Times New Roman"/>
                <a:cs typeface="Times New Roman"/>
              </a:rPr>
              <a:t>according</a:t>
            </a:r>
            <a:r>
              <a:rPr lang="it-IT" sz="2200" dirty="0" smtClean="0">
                <a:latin typeface="Times New Roman"/>
                <a:cs typeface="Times New Roman"/>
              </a:rPr>
              <a:t> to </a:t>
            </a:r>
            <a:r>
              <a:rPr lang="it-IT" sz="2200" dirty="0" err="1" smtClean="0">
                <a:latin typeface="Times New Roman"/>
                <a:cs typeface="Times New Roman"/>
              </a:rPr>
              <a:t>their</a:t>
            </a:r>
            <a:r>
              <a:rPr lang="it-IT" sz="2200" dirty="0" smtClean="0">
                <a:latin typeface="Times New Roman"/>
                <a:cs typeface="Times New Roman"/>
              </a:rPr>
              <a:t> </a:t>
            </a:r>
          </a:p>
          <a:p>
            <a:r>
              <a:rPr lang="it-IT" sz="2200" dirty="0" err="1">
                <a:latin typeface="Times New Roman"/>
                <a:cs typeface="Times New Roman"/>
              </a:rPr>
              <a:t>d</a:t>
            </a:r>
            <a:r>
              <a:rPr lang="it-IT" sz="2200" dirty="0" err="1" smtClean="0">
                <a:latin typeface="Times New Roman"/>
                <a:cs typeface="Times New Roman"/>
              </a:rPr>
              <a:t>efinition</a:t>
            </a:r>
            <a:r>
              <a:rPr lang="it-IT" sz="2200" dirty="0" smtClean="0">
                <a:latin typeface="Times New Roman"/>
                <a:cs typeface="Times New Roman"/>
              </a:rPr>
              <a:t> and </a:t>
            </a:r>
            <a:r>
              <a:rPr lang="it-IT" sz="2200" dirty="0" err="1" smtClean="0">
                <a:latin typeface="Times New Roman"/>
                <a:cs typeface="Times New Roman"/>
              </a:rPr>
              <a:t>not</a:t>
            </a:r>
            <a:r>
              <a:rPr lang="it-IT" sz="2200" dirty="0" smtClean="0">
                <a:latin typeface="Times New Roman"/>
                <a:cs typeface="Times New Roman"/>
              </a:rPr>
              <a:t> by </a:t>
            </a:r>
            <a:r>
              <a:rPr lang="it-IT" sz="2200" dirty="0" err="1" smtClean="0">
                <a:latin typeface="Times New Roman"/>
                <a:cs typeface="Times New Roman"/>
              </a:rPr>
              <a:t>taken</a:t>
            </a:r>
            <a:r>
              <a:rPr lang="it-IT" sz="2200" dirty="0" smtClean="0">
                <a:latin typeface="Times New Roman"/>
                <a:cs typeface="Times New Roman"/>
              </a:rPr>
              <a:t> the standard </a:t>
            </a:r>
            <a:r>
              <a:rPr lang="it-IT" sz="2200" dirty="0" err="1" smtClean="0">
                <a:latin typeface="Times New Roman"/>
                <a:cs typeface="Times New Roman"/>
              </a:rPr>
              <a:t>values</a:t>
            </a:r>
            <a:r>
              <a:rPr lang="it-IT" sz="2200" dirty="0" smtClean="0">
                <a:latin typeface="Times New Roman"/>
                <a:cs typeface="Times New Roman"/>
              </a:rPr>
              <a:t>.</a:t>
            </a:r>
            <a:endParaRPr lang="it-IT" sz="2200" dirty="0">
              <a:latin typeface="Times New Roman"/>
              <a:cs typeface="Times New Roman"/>
            </a:endParaRPr>
          </a:p>
        </p:txBody>
      </p:sp>
      <p:pic>
        <p:nvPicPr>
          <p:cNvPr id="6" name="Picture 5"/>
          <p:cNvPicPr>
            <a:picLocks noChangeAspect="1"/>
          </p:cNvPicPr>
          <p:nvPr/>
        </p:nvPicPr>
        <p:blipFill>
          <a:blip r:embed="rId2"/>
          <a:stretch>
            <a:fillRect/>
          </a:stretch>
        </p:blipFill>
        <p:spPr>
          <a:xfrm>
            <a:off x="464146" y="1196752"/>
            <a:ext cx="8212310" cy="2532661"/>
          </a:xfrm>
          <a:prstGeom prst="rect">
            <a:avLst/>
          </a:prstGeom>
        </p:spPr>
      </p:pic>
    </p:spTree>
    <p:extLst>
      <p:ext uri="{BB962C8B-B14F-4D97-AF65-F5344CB8AC3E}">
        <p14:creationId xmlns:p14="http://schemas.microsoft.com/office/powerpoint/2010/main" val="206309616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COCOMO II – Cost Drivers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439018" y="917549"/>
            <a:ext cx="6265963" cy="5328592"/>
          </a:xfrm>
          <a:prstGeom prst="rect">
            <a:avLst/>
          </a:prstGeom>
        </p:spPr>
      </p:pic>
    </p:spTree>
    <p:extLst>
      <p:ext uri="{BB962C8B-B14F-4D97-AF65-F5344CB8AC3E}">
        <p14:creationId xmlns:p14="http://schemas.microsoft.com/office/powerpoint/2010/main" val="66690566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COCOMO II – Effort Calculation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Using this formula:</a:t>
                </a: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it-IT" sz="2200" b="0" i="1" smtClean="0">
                          <a:latin typeface="Cambria Math" panose="02040503050406030204" pitchFamily="18" charset="0"/>
                          <a:cs typeface="Times New Roman" panose="02020603050405020304" pitchFamily="18" charset="0"/>
                        </a:rPr>
                        <m:t>𝐸𝑓𝑓𝑜𝑟𝑡</m:t>
                      </m:r>
                      <m:r>
                        <a:rPr lang="it-IT" sz="2200" b="0" i="1" smtClean="0">
                          <a:latin typeface="Cambria Math" panose="02040503050406030204" pitchFamily="18" charset="0"/>
                          <a:cs typeface="Times New Roman" panose="02020603050405020304" pitchFamily="18" charset="0"/>
                        </a:rPr>
                        <m:t>=</m:t>
                      </m:r>
                      <m:r>
                        <a:rPr lang="it-IT" sz="2200" b="0" i="1" smtClean="0">
                          <a:latin typeface="Cambria Math" panose="02040503050406030204" pitchFamily="18" charset="0"/>
                          <a:cs typeface="Times New Roman" panose="02020603050405020304" pitchFamily="18" charset="0"/>
                        </a:rPr>
                        <m:t>𝐴</m:t>
                      </m:r>
                      <m:r>
                        <a:rPr lang="it-IT" sz="2200" b="0" i="1" smtClean="0">
                          <a:latin typeface="Cambria Math" panose="02040503050406030204" pitchFamily="18" charset="0"/>
                          <a:cs typeface="Times New Roman" panose="02020603050405020304" pitchFamily="18" charset="0"/>
                        </a:rPr>
                        <m:t> ×</m:t>
                      </m:r>
                      <m:r>
                        <a:rPr lang="it-IT" sz="2200" b="0" i="1" smtClean="0">
                          <a:latin typeface="Cambria Math" panose="02040503050406030204" pitchFamily="18" charset="0"/>
                          <a:ea typeface="Cambria Math" panose="02040503050406030204" pitchFamily="18" charset="0"/>
                          <a:cs typeface="Times New Roman" panose="02020603050405020304" pitchFamily="18" charset="0"/>
                        </a:rPr>
                        <m:t>𝐸𝐴𝐹</m:t>
                      </m:r>
                      <m:r>
                        <a:rPr lang="it-IT" sz="2200" b="0" i="1" smtClean="0">
                          <a:latin typeface="Cambria Math" panose="02040503050406030204" pitchFamily="18" charset="0"/>
                          <a:ea typeface="Cambria Math" panose="02040503050406030204" pitchFamily="18" charset="0"/>
                          <a:cs typeface="Times New Roman" panose="02020603050405020304" pitchFamily="18" charset="0"/>
                        </a:rPr>
                        <m:t> ×</m:t>
                      </m:r>
                      <m:sSup>
                        <m:sSupPr>
                          <m:ctrlPr>
                            <a:rPr lang="it-IT" sz="22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it-IT" sz="2200" i="1">
                              <a:latin typeface="Cambria Math" panose="02040503050406030204" pitchFamily="18" charset="0"/>
                              <a:ea typeface="Cambria Math" panose="02040503050406030204" pitchFamily="18" charset="0"/>
                              <a:cs typeface="Times New Roman" panose="02020603050405020304" pitchFamily="18" charset="0"/>
                            </a:rPr>
                            <m:t>𝐾𝑆𝐿𝑂𝐶</m:t>
                          </m:r>
                        </m:e>
                        <m:sup>
                          <m:r>
                            <a:rPr lang="it-IT" sz="2200" b="0" i="1" smtClean="0">
                              <a:latin typeface="Cambria Math" panose="02040503050406030204" pitchFamily="18" charset="0"/>
                              <a:ea typeface="Cambria Math" panose="02040503050406030204" pitchFamily="18" charset="0"/>
                              <a:cs typeface="Times New Roman" panose="02020603050405020304" pitchFamily="18" charset="0"/>
                            </a:rPr>
                            <m:t>𝐸</m:t>
                          </m:r>
                        </m:sup>
                      </m:sSup>
                    </m:oMath>
                  </m:oMathPara>
                </a14:m>
                <a:endParaRPr lang="it-IT" sz="2200" dirty="0" smtClean="0">
                  <a:latin typeface="Times New Roman" panose="02020603050405020304" pitchFamily="18" charset="0"/>
                  <a:cs typeface="Times New Roman" panose="02020603050405020304" pitchFamily="18" charset="0"/>
                </a:endParaRP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We obtained:</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it-IT" sz="2200" b="0" i="1" smtClean="0">
                          <a:latin typeface="Cambria Math" panose="02040503050406030204" pitchFamily="18" charset="0"/>
                          <a:cs typeface="Times New Roman" panose="02020603050405020304" pitchFamily="18" charset="0"/>
                        </a:rPr>
                        <m:t>𝐸𝑓𝑓𝑜𝑟𝑡</m:t>
                      </m:r>
                      <m:r>
                        <a:rPr lang="it-IT" sz="2200" b="0" i="1" smtClean="0">
                          <a:latin typeface="Cambria Math" panose="02040503050406030204" pitchFamily="18" charset="0"/>
                          <a:cs typeface="Times New Roman" panose="02020603050405020304" pitchFamily="18" charset="0"/>
                        </a:rPr>
                        <m:t>=2.94 ×0.85×</m:t>
                      </m:r>
                      <m:sSup>
                        <m:sSupPr>
                          <m:ctrlPr>
                            <a:rPr lang="it-IT" sz="2200" i="1">
                              <a:latin typeface="Cambria Math" panose="02040503050406030204" pitchFamily="18" charset="0"/>
                              <a:ea typeface="Cambria Math" panose="02040503050406030204" pitchFamily="18" charset="0"/>
                              <a:cs typeface="Times New Roman" panose="02020603050405020304" pitchFamily="18" charset="0"/>
                            </a:rPr>
                          </m:ctrlPr>
                        </m:sSupPr>
                        <m:e>
                          <m:r>
                            <a:rPr lang="it-IT" sz="2200" b="0" i="1" smtClean="0">
                              <a:latin typeface="Cambria Math" panose="02040503050406030204" pitchFamily="18" charset="0"/>
                              <a:ea typeface="Cambria Math" panose="02040503050406030204" pitchFamily="18" charset="0"/>
                              <a:cs typeface="Times New Roman" panose="02020603050405020304" pitchFamily="18" charset="0"/>
                            </a:rPr>
                            <m:t>5.566</m:t>
                          </m:r>
                        </m:e>
                        <m:sup>
                          <m:r>
                            <a:rPr lang="it-IT" sz="2200" b="0" i="1" smtClean="0">
                              <a:latin typeface="Cambria Math" panose="02040503050406030204" pitchFamily="18" charset="0"/>
                              <a:ea typeface="Cambria Math" panose="02040503050406030204" pitchFamily="18" charset="0"/>
                              <a:cs typeface="Times New Roman" panose="02020603050405020304" pitchFamily="18" charset="0"/>
                            </a:rPr>
                            <m:t>1.0471</m:t>
                          </m:r>
                        </m:sup>
                      </m:sSup>
                      <m:r>
                        <a:rPr lang="it-IT" sz="2200" b="0" i="1" smtClean="0">
                          <a:latin typeface="Cambria Math" panose="02040503050406030204" pitchFamily="18" charset="0"/>
                          <a:ea typeface="Cambria Math" panose="02040503050406030204" pitchFamily="18" charset="0"/>
                          <a:cs typeface="Times New Roman" panose="02020603050405020304" pitchFamily="18" charset="0"/>
                        </a:rPr>
                        <m:t>=15.0808 </m:t>
                      </m:r>
                      <m:r>
                        <a:rPr lang="it-IT" sz="2200" b="0" i="1" smtClean="0">
                          <a:latin typeface="Cambria Math" panose="02040503050406030204" pitchFamily="18" charset="0"/>
                          <a:ea typeface="Cambria Math" panose="02040503050406030204" pitchFamily="18" charset="0"/>
                          <a:cs typeface="Times New Roman" panose="02020603050405020304" pitchFamily="18" charset="0"/>
                        </a:rPr>
                        <m:t>𝑃𝑀</m:t>
                      </m:r>
                    </m:oMath>
                  </m:oMathPara>
                </a14:m>
                <a:endParaRPr lang="it-IT" sz="2200" dirty="0" smtClean="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p:txBody>
          </p:sp>
        </mc:Choice>
        <mc:Fallback xmlns="">
          <p:sp>
            <p:nvSpPr>
              <p:cNvPr id="18" name="Segnaposto contenuto 17"/>
              <p:cNvSpPr>
                <a:spLocks noGrp="1" noRot="1" noChangeAspect="1" noMove="1" noResize="1" noEditPoints="1" noAdjustHandles="1" noChangeArrowheads="1" noChangeShapeType="1" noTextEdit="1"/>
              </p:cNvSpPr>
              <p:nvPr>
                <p:ph idx="1"/>
              </p:nvPr>
            </p:nvSpPr>
            <p:spPr>
              <a:xfrm>
                <a:off x="539552" y="980728"/>
                <a:ext cx="8064896" cy="5184576"/>
              </a:xfrm>
              <a:blipFill rotWithShape="0">
                <a:blip r:embed="rId2"/>
                <a:stretch>
                  <a:fillRect l="-983" t="-824"/>
                </a:stretch>
              </a:blipFill>
            </p:spPr>
            <p:txBody>
              <a:bodyPr/>
              <a:lstStyle/>
              <a:p>
                <a:r>
                  <a:rPr lang="it-IT">
                    <a:noFill/>
                  </a:rPr>
                  <a:t> </a:t>
                </a:r>
              </a:p>
            </p:txBody>
          </p:sp>
        </mc:Fallback>
      </mc:AlternateContent>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211640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COCOMO II – Duration Calculation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Using this formula:</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it-IT" sz="2200" b="0" i="1" smtClean="0">
                          <a:latin typeface="Cambria Math" panose="02040503050406030204" pitchFamily="18" charset="0"/>
                          <a:cs typeface="Times New Roman" panose="02020603050405020304" pitchFamily="18" charset="0"/>
                        </a:rPr>
                        <m:t>𝐷𝑢𝑟𝑎𝑡𝑖𝑜𝑛</m:t>
                      </m:r>
                      <m:r>
                        <a:rPr lang="it-IT" sz="2200" i="1">
                          <a:latin typeface="Cambria Math" panose="02040503050406030204" pitchFamily="18" charset="0"/>
                          <a:cs typeface="Times New Roman" panose="02020603050405020304" pitchFamily="18" charset="0"/>
                        </a:rPr>
                        <m:t>=</m:t>
                      </m:r>
                      <m:r>
                        <a:rPr lang="it-IT" sz="2200" b="0" i="1" smtClean="0">
                          <a:latin typeface="Cambria Math" panose="02040503050406030204" pitchFamily="18" charset="0"/>
                          <a:cs typeface="Times New Roman" panose="02020603050405020304" pitchFamily="18" charset="0"/>
                        </a:rPr>
                        <m:t>3.67</m:t>
                      </m:r>
                      <m:r>
                        <a:rPr lang="it-IT" sz="2200" i="1">
                          <a:latin typeface="Cambria Math" panose="02040503050406030204" pitchFamily="18" charset="0"/>
                          <a:ea typeface="Cambria Math" panose="02040503050406030204" pitchFamily="18" charset="0"/>
                          <a:cs typeface="Times New Roman" panose="02020603050405020304" pitchFamily="18" charset="0"/>
                        </a:rPr>
                        <m:t> ×</m:t>
                      </m:r>
                      <m:sSup>
                        <m:sSupPr>
                          <m:ctrlPr>
                            <a:rPr lang="it-IT" sz="2200" i="1">
                              <a:latin typeface="Cambria Math" panose="02040503050406030204" pitchFamily="18" charset="0"/>
                              <a:ea typeface="Cambria Math" panose="02040503050406030204" pitchFamily="18" charset="0"/>
                              <a:cs typeface="Times New Roman" panose="02020603050405020304" pitchFamily="18" charset="0"/>
                            </a:rPr>
                          </m:ctrlPr>
                        </m:sSupPr>
                        <m:e>
                          <m:r>
                            <a:rPr lang="it-IT" sz="2200" b="0" i="1" smtClean="0">
                              <a:latin typeface="Cambria Math" panose="02040503050406030204" pitchFamily="18" charset="0"/>
                              <a:ea typeface="Cambria Math" panose="02040503050406030204" pitchFamily="18" charset="0"/>
                              <a:cs typeface="Times New Roman" panose="02020603050405020304" pitchFamily="18" charset="0"/>
                            </a:rPr>
                            <m:t>𝐸𝑓𝑓𝑜𝑟𝑡</m:t>
                          </m:r>
                        </m:e>
                        <m:sup>
                          <m:r>
                            <a:rPr lang="it-IT" sz="2200" b="0" i="1" smtClean="0">
                              <a:latin typeface="Cambria Math" panose="02040503050406030204" pitchFamily="18" charset="0"/>
                              <a:ea typeface="Cambria Math" panose="02040503050406030204" pitchFamily="18" charset="0"/>
                              <a:cs typeface="Times New Roman" panose="02020603050405020304" pitchFamily="18" charset="0"/>
                            </a:rPr>
                            <m:t>𝐹</m:t>
                          </m:r>
                        </m:sup>
                      </m:sSup>
                    </m:oMath>
                  </m:oMathPara>
                </a14:m>
                <a:endParaRPr lang="it-IT" sz="2200" dirty="0" smtClean="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Where:</a:t>
                </a: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it-IT" sz="2200" b="0" i="1" smtClean="0">
                          <a:latin typeface="Cambria Math" panose="02040503050406030204" pitchFamily="18" charset="0"/>
                          <a:cs typeface="Times New Roman" panose="02020603050405020304" pitchFamily="18" charset="0"/>
                        </a:rPr>
                        <m:t>𝐹</m:t>
                      </m:r>
                      <m:r>
                        <a:rPr lang="it-IT" sz="2200" i="1">
                          <a:latin typeface="Cambria Math" panose="02040503050406030204" pitchFamily="18" charset="0"/>
                          <a:cs typeface="Times New Roman" panose="02020603050405020304" pitchFamily="18" charset="0"/>
                        </a:rPr>
                        <m:t>=</m:t>
                      </m:r>
                      <m:r>
                        <a:rPr lang="it-IT" sz="2200" b="0" i="1" smtClean="0">
                          <a:latin typeface="Cambria Math" panose="02040503050406030204" pitchFamily="18" charset="0"/>
                          <a:cs typeface="Times New Roman" panose="02020603050405020304" pitchFamily="18" charset="0"/>
                        </a:rPr>
                        <m:t>0.28</m:t>
                      </m:r>
                      <m:r>
                        <a:rPr lang="it-IT" sz="2200" i="1">
                          <a:latin typeface="Cambria Math" panose="02040503050406030204" pitchFamily="18" charset="0"/>
                          <a:ea typeface="Cambria Math" panose="02040503050406030204" pitchFamily="18" charset="0"/>
                          <a:cs typeface="Times New Roman" panose="02020603050405020304" pitchFamily="18" charset="0"/>
                        </a:rPr>
                        <m:t>×</m:t>
                      </m:r>
                      <m:r>
                        <a:rPr lang="it-IT" sz="2200" b="0" i="1" smtClean="0">
                          <a:latin typeface="Cambria Math" panose="02040503050406030204" pitchFamily="18" charset="0"/>
                          <a:ea typeface="Cambria Math" panose="02040503050406030204" pitchFamily="18" charset="0"/>
                          <a:cs typeface="Times New Roman" panose="02020603050405020304" pitchFamily="18" charset="0"/>
                        </a:rPr>
                        <m:t>0.2 ×( </m:t>
                      </m:r>
                      <m:r>
                        <a:rPr lang="it-IT" sz="2200" b="0" i="1" smtClean="0">
                          <a:latin typeface="Cambria Math" panose="02040503050406030204" pitchFamily="18" charset="0"/>
                          <a:ea typeface="Cambria Math" panose="02040503050406030204" pitchFamily="18" charset="0"/>
                          <a:cs typeface="Times New Roman" panose="02020603050405020304" pitchFamily="18" charset="0"/>
                        </a:rPr>
                        <m:t>𝐸</m:t>
                      </m:r>
                      <m:r>
                        <a:rPr lang="it-IT" sz="2200" b="0" i="1" smtClean="0">
                          <a:latin typeface="Cambria Math" panose="02040503050406030204" pitchFamily="18" charset="0"/>
                          <a:ea typeface="Cambria Math" panose="02040503050406030204" pitchFamily="18" charset="0"/>
                          <a:cs typeface="Times New Roman" panose="02020603050405020304" pitchFamily="18" charset="0"/>
                        </a:rPr>
                        <m:t> −</m:t>
                      </m:r>
                      <m:r>
                        <a:rPr lang="it-IT" sz="2200" b="0" i="1" smtClean="0">
                          <a:latin typeface="Cambria Math" panose="02040503050406030204" pitchFamily="18" charset="0"/>
                          <a:ea typeface="Cambria Math" panose="02040503050406030204" pitchFamily="18" charset="0"/>
                          <a:cs typeface="Times New Roman" panose="02020603050405020304" pitchFamily="18" charset="0"/>
                        </a:rPr>
                        <m:t>𝐵</m:t>
                      </m:r>
                      <m:r>
                        <a:rPr lang="it-IT" sz="22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a:latin typeface="Times New Roman" panose="02020603050405020304" pitchFamily="18" charset="0"/>
                    <a:cs typeface="Times New Roman" panose="02020603050405020304" pitchFamily="18" charset="0"/>
                  </a:rPr>
                  <a:t>We obtained:</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it-IT" sz="2200" i="1">
                          <a:latin typeface="Cambria Math" panose="02040503050406030204" pitchFamily="18" charset="0"/>
                          <a:cs typeface="Times New Roman" panose="02020603050405020304" pitchFamily="18" charset="0"/>
                        </a:rPr>
                        <m:t>𝐷𝑢𝑟𝑎𝑡𝑖𝑜𝑛</m:t>
                      </m:r>
                      <m:r>
                        <a:rPr lang="it-IT" sz="2200" i="1">
                          <a:latin typeface="Cambria Math" panose="02040503050406030204" pitchFamily="18" charset="0"/>
                          <a:cs typeface="Times New Roman" panose="02020603050405020304" pitchFamily="18" charset="0"/>
                        </a:rPr>
                        <m:t>=3.67 ×</m:t>
                      </m:r>
                      <m:sSup>
                        <m:sSupPr>
                          <m:ctrlPr>
                            <a:rPr lang="it-IT" sz="2200" i="1">
                              <a:latin typeface="Cambria Math" panose="02040503050406030204" pitchFamily="18" charset="0"/>
                              <a:ea typeface="Cambria Math" panose="02040503050406030204" pitchFamily="18" charset="0"/>
                              <a:cs typeface="Times New Roman" panose="02020603050405020304" pitchFamily="18" charset="0"/>
                            </a:rPr>
                          </m:ctrlPr>
                        </m:sSupPr>
                        <m:e>
                          <m:r>
                            <a:rPr lang="it-IT" sz="2200" b="0" i="1" smtClean="0">
                              <a:latin typeface="Cambria Math" panose="02040503050406030204" pitchFamily="18" charset="0"/>
                              <a:ea typeface="Cambria Math" panose="02040503050406030204" pitchFamily="18" charset="0"/>
                              <a:cs typeface="Times New Roman" panose="02020603050405020304" pitchFamily="18" charset="0"/>
                            </a:rPr>
                            <m:t>15.0808</m:t>
                          </m:r>
                        </m:e>
                        <m:sup>
                          <m:r>
                            <a:rPr lang="it-IT" sz="2200" b="0" i="1" smtClean="0">
                              <a:latin typeface="Cambria Math" panose="02040503050406030204" pitchFamily="18" charset="0"/>
                              <a:ea typeface="Cambria Math" panose="02040503050406030204" pitchFamily="18" charset="0"/>
                              <a:cs typeface="Times New Roman" panose="02020603050405020304" pitchFamily="18" charset="0"/>
                            </a:rPr>
                            <m:t>0.3074</m:t>
                          </m:r>
                        </m:sup>
                      </m:sSup>
                      <m:r>
                        <a:rPr lang="it-IT" sz="2200" b="0" i="1" smtClean="0">
                          <a:latin typeface="Cambria Math" panose="02040503050406030204" pitchFamily="18" charset="0"/>
                          <a:ea typeface="Cambria Math" panose="02040503050406030204" pitchFamily="18" charset="0"/>
                          <a:cs typeface="Times New Roman" panose="02020603050405020304" pitchFamily="18" charset="0"/>
                        </a:rPr>
                        <m:t>=8.4 ~ 8</m:t>
                      </m:r>
                    </m:oMath>
                  </m:oMathPara>
                </a14:m>
                <a:endParaRPr lang="it-IT" sz="2200" dirty="0">
                  <a:latin typeface="Times New Roman" panose="02020603050405020304" pitchFamily="18" charset="0"/>
                  <a:cs typeface="Times New Roman" panose="02020603050405020304" pitchFamily="18" charset="0"/>
                </a:endParaRPr>
              </a:p>
            </p:txBody>
          </p:sp>
        </mc:Choice>
        <mc:Fallback xmlns="">
          <p:sp>
            <p:nvSpPr>
              <p:cNvPr id="18" name="Segnaposto contenuto 17"/>
              <p:cNvSpPr>
                <a:spLocks noGrp="1" noRot="1" noChangeAspect="1" noMove="1" noResize="1" noEditPoints="1" noAdjustHandles="1" noChangeArrowheads="1" noChangeShapeType="1" noTextEdit="1"/>
              </p:cNvSpPr>
              <p:nvPr>
                <p:ph idx="1"/>
              </p:nvPr>
            </p:nvSpPr>
            <p:spPr>
              <a:xfrm>
                <a:off x="539552" y="980728"/>
                <a:ext cx="8064896" cy="5184576"/>
              </a:xfrm>
              <a:blipFill rotWithShape="0">
                <a:blip r:embed="rId2"/>
                <a:stretch>
                  <a:fillRect l="-983" t="-824"/>
                </a:stretch>
              </a:blipFill>
            </p:spPr>
            <p:txBody>
              <a:bodyPr/>
              <a:lstStyle/>
              <a:p>
                <a:r>
                  <a:rPr lang="it-IT">
                    <a:noFill/>
                  </a:rPr>
                  <a:t> </a:t>
                </a:r>
              </a:p>
            </p:txBody>
          </p:sp>
        </mc:Fallback>
      </mc:AlternateContent>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203468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COCOMO II </a:t>
            </a:r>
            <a:r>
              <a:rPr lang="it-IT" sz="2600" i="1" dirty="0" smtClean="0">
                <a:latin typeface="Times New Roman" panose="02020603050405020304" pitchFamily="18" charset="0"/>
                <a:cs typeface="Times New Roman" panose="02020603050405020304" pitchFamily="18" charset="0"/>
              </a:rPr>
              <a:t>– Human Resources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Segnaposto contenuto 17"/>
              <p:cNvSpPr>
                <a:spLocks noGrp="1"/>
              </p:cNvSpPr>
              <p:nvPr>
                <p:ph idx="1"/>
              </p:nvPr>
            </p:nvSpPr>
            <p:spPr>
              <a:xfrm>
                <a:off x="539552" y="980728"/>
                <a:ext cx="8064896" cy="5184576"/>
              </a:xfrm>
            </p:spPr>
            <p:txBody>
              <a:bodyPr>
                <a:normAutofit/>
              </a:bodyPr>
              <a:lstStyle/>
              <a:p>
                <a:pPr marL="0" indent="0" algn="just">
                  <a:buNone/>
                </a:pPr>
                <a14:m>
                  <m:oMathPara xmlns:m="http://schemas.openxmlformats.org/officeDocument/2006/math">
                    <m:oMathParaPr>
                      <m:jc m:val="centerGroup"/>
                    </m:oMathParaPr>
                    <m:oMath xmlns:m="http://schemas.openxmlformats.org/officeDocument/2006/math">
                      <m:r>
                        <a:rPr lang="it-IT" sz="2200" b="0" i="1" smtClean="0">
                          <a:latin typeface="Cambria Math" panose="02040503050406030204" pitchFamily="18" charset="0"/>
                          <a:cs typeface="Times New Roman" panose="02020603050405020304" pitchFamily="18" charset="0"/>
                        </a:rPr>
                        <m:t>𝑃</m:t>
                      </m:r>
                      <m:r>
                        <a:rPr lang="it-IT" sz="2200" b="0" i="1" smtClean="0">
                          <a:latin typeface="Cambria Math" panose="02040503050406030204" pitchFamily="18" charset="0"/>
                          <a:cs typeface="Times New Roman" panose="02020603050405020304" pitchFamily="18" charset="0"/>
                        </a:rPr>
                        <m:t>=</m:t>
                      </m:r>
                      <m:f>
                        <m:fPr>
                          <m:ctrlPr>
                            <a:rPr lang="it-IT" sz="2200" b="0" i="1" smtClean="0">
                              <a:latin typeface="Cambria Math" panose="02040503050406030204" pitchFamily="18" charset="0"/>
                              <a:cs typeface="Times New Roman" panose="02020603050405020304" pitchFamily="18" charset="0"/>
                            </a:rPr>
                          </m:ctrlPr>
                        </m:fPr>
                        <m:num>
                          <m:r>
                            <a:rPr lang="it-IT" sz="2200" b="0" i="1" smtClean="0">
                              <a:latin typeface="Cambria Math" panose="02040503050406030204" pitchFamily="18" charset="0"/>
                              <a:cs typeface="Times New Roman" panose="02020603050405020304" pitchFamily="18" charset="0"/>
                            </a:rPr>
                            <m:t>𝐸𝑓𝑓𝑜𝑟𝑡</m:t>
                          </m:r>
                        </m:num>
                        <m:den>
                          <m:r>
                            <a:rPr lang="it-IT" sz="2200" b="0" i="1" smtClean="0">
                              <a:latin typeface="Cambria Math" panose="02040503050406030204" pitchFamily="18" charset="0"/>
                              <a:cs typeface="Times New Roman" panose="02020603050405020304" pitchFamily="18" charset="0"/>
                            </a:rPr>
                            <m:t>𝐷𝑢𝑟𝑎𝑡𝑖𝑜𝑛</m:t>
                          </m:r>
                        </m:den>
                      </m:f>
                      <m:r>
                        <a:rPr lang="it-IT" sz="2200" b="0" i="1" smtClean="0">
                          <a:latin typeface="Cambria Math" panose="02040503050406030204" pitchFamily="18" charset="0"/>
                          <a:cs typeface="Times New Roman" panose="02020603050405020304" pitchFamily="18" charset="0"/>
                        </a:rPr>
                        <m:t>=1.79 </m:t>
                      </m:r>
                      <m:r>
                        <a:rPr lang="it-IT" sz="2200" b="0" i="1" smtClean="0">
                          <a:latin typeface="Cambria Math" panose="02040503050406030204" pitchFamily="18" charset="0"/>
                          <a:ea typeface="Cambria Math" panose="02040503050406030204" pitchFamily="18" charset="0"/>
                          <a:cs typeface="Times New Roman" panose="02020603050405020304" pitchFamily="18" charset="0"/>
                        </a:rPr>
                        <m:t>~ 2</m:t>
                      </m:r>
                    </m:oMath>
                  </m:oMathPara>
                </a14:m>
                <a:endParaRPr lang="it-IT" sz="2200" dirty="0" smtClean="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This value is correct, but the estimated duration is far from the real value. In our Project Report document we performed a mathematical analysis showing that an error in our estimated values for FP, Cost Drivers and Scale Drivers can’t be the cause of this discrepancy, or, at least, not the only one.</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The total amount of hours spent on the project, not including acceptance testing, project reporting and presentation is 455 hours. This value doesn’t explain the estimated duration either (considering the COCOMO II conversion factor of 152 hours per month).</a:t>
                </a:r>
              </a:p>
            </p:txBody>
          </p:sp>
        </mc:Choice>
        <mc:Fallback xmlns="">
          <p:sp>
            <p:nvSpPr>
              <p:cNvPr id="18" name="Segnaposto contenuto 17"/>
              <p:cNvSpPr>
                <a:spLocks noGrp="1" noRot="1" noChangeAspect="1" noMove="1" noResize="1" noEditPoints="1" noAdjustHandles="1" noChangeArrowheads="1" noChangeShapeType="1" noTextEdit="1"/>
              </p:cNvSpPr>
              <p:nvPr>
                <p:ph idx="1"/>
              </p:nvPr>
            </p:nvSpPr>
            <p:spPr>
              <a:xfrm>
                <a:off x="539552" y="980728"/>
                <a:ext cx="8064896" cy="5184576"/>
              </a:xfrm>
              <a:blipFill rotWithShape="0">
                <a:blip r:embed="rId2"/>
                <a:stretch>
                  <a:fillRect l="-983" r="-1059"/>
                </a:stretch>
              </a:blipFill>
            </p:spPr>
            <p:txBody>
              <a:bodyPr/>
              <a:lstStyle/>
              <a:p>
                <a:r>
                  <a:rPr lang="it-IT">
                    <a:noFill/>
                  </a:rPr>
                  <a:t> </a:t>
                </a:r>
              </a:p>
            </p:txBody>
          </p:sp>
        </mc:Fallback>
      </mc:AlternateContent>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870398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COCOMO </a:t>
            </a:r>
            <a:r>
              <a:rPr lang="it-IT" sz="2600" i="1" dirty="0" smtClean="0">
                <a:latin typeface="Times New Roman" panose="02020603050405020304" pitchFamily="18" charset="0"/>
                <a:cs typeface="Times New Roman" panose="02020603050405020304" pitchFamily="18" charset="0"/>
              </a:rPr>
              <a:t>II – Wrong Estimation Analysis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The most likely explanation for this issue is probably the fact that we enforced the requirements of the project by always chosing the most flexible, complete and scalable option. </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Moreover we also implemented different functionalities that weren’t included in the initial description, but that we considered really important for our service.</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Another possible explanation could be the fact, that perhaps this project would have been more suited for a three people team, according to the COCOMO II analysis. That, at least, would have explained the obtained results.</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88413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Non – </a:t>
            </a:r>
            <a:r>
              <a:rPr lang="it-IT" sz="2600" i="1" dirty="0" err="1" smtClean="0">
                <a:latin typeface="Times New Roman" panose="02020603050405020304" pitchFamily="18" charset="0"/>
                <a:cs typeface="Times New Roman" panose="02020603050405020304" pitchFamily="18" charset="0"/>
              </a:rPr>
              <a:t>Functional</a:t>
            </a:r>
            <a:r>
              <a:rPr lang="it-IT" sz="2600" i="1" dirty="0" smtClean="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Requirements</a:t>
            </a:r>
            <a:r>
              <a:rPr lang="it-IT" sz="2600" i="1" dirty="0">
                <a:latin typeface="Times New Roman" panose="02020603050405020304" pitchFamily="18" charset="0"/>
                <a:cs typeface="Times New Roman" panose="02020603050405020304" pitchFamily="18" charset="0"/>
              </a:rPr>
              <a:t> </a:t>
            </a: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i="1" dirty="0" smtClean="0">
                <a:latin typeface="Times New Roman" panose="02020603050405020304" pitchFamily="18" charset="0"/>
                <a:cs typeface="Times New Roman" panose="02020603050405020304" pitchFamily="18" charset="0"/>
              </a:rPr>
              <a:t>User </a:t>
            </a:r>
            <a:r>
              <a:rPr lang="it-IT" sz="2200" i="1" dirty="0" err="1" smtClean="0">
                <a:latin typeface="Times New Roman" panose="02020603050405020304" pitchFamily="18" charset="0"/>
                <a:cs typeface="Times New Roman" panose="02020603050405020304" pitchFamily="18" charset="0"/>
              </a:rPr>
              <a:t>visible</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aspects</a:t>
            </a:r>
            <a:r>
              <a:rPr lang="it-IT" sz="2200" i="1" dirty="0" smtClean="0">
                <a:latin typeface="Times New Roman" panose="02020603050405020304" pitchFamily="18" charset="0"/>
                <a:cs typeface="Times New Roman" panose="02020603050405020304" pitchFamily="18" charset="0"/>
              </a:rPr>
              <a:t> of the </a:t>
            </a:r>
            <a:r>
              <a:rPr lang="it-IT" sz="2200" i="1" dirty="0" err="1" smtClean="0">
                <a:latin typeface="Times New Roman" panose="02020603050405020304" pitchFamily="18" charset="0"/>
                <a:cs typeface="Times New Roman" panose="02020603050405020304" pitchFamily="18" charset="0"/>
              </a:rPr>
              <a:t>system</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not</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directly</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related</a:t>
            </a:r>
            <a:r>
              <a:rPr lang="it-IT" sz="2200" i="1" dirty="0" smtClean="0">
                <a:latin typeface="Times New Roman" panose="02020603050405020304" pitchFamily="18" charset="0"/>
                <a:cs typeface="Times New Roman" panose="02020603050405020304" pitchFamily="18" charset="0"/>
              </a:rPr>
              <a:t> to the </a:t>
            </a:r>
            <a:r>
              <a:rPr lang="it-IT" sz="2200" i="1" dirty="0" err="1" smtClean="0">
                <a:latin typeface="Times New Roman" panose="02020603050405020304" pitchFamily="18" charset="0"/>
                <a:cs typeface="Times New Roman" panose="02020603050405020304" pitchFamily="18" charset="0"/>
              </a:rPr>
              <a:t>functional</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behaviour</a:t>
            </a:r>
            <a:r>
              <a:rPr lang="it-IT" sz="2200" i="1" dirty="0" smtClean="0">
                <a:latin typeface="Times New Roman" panose="02020603050405020304" pitchFamily="18" charset="0"/>
                <a:cs typeface="Times New Roman" panose="02020603050405020304" pitchFamily="18" charset="0"/>
              </a:rPr>
              <a:t>.</a:t>
            </a:r>
          </a:p>
          <a:p>
            <a:pPr marL="0" indent="0">
              <a:buNone/>
            </a:pPr>
            <a:endParaRPr lang="it-IT" sz="2200" i="1" dirty="0" smtClean="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User Interface: a </a:t>
            </a:r>
            <a:r>
              <a:rPr lang="it-IT" sz="2200" dirty="0" err="1" smtClean="0">
                <a:latin typeface="Times New Roman" panose="02020603050405020304" pitchFamily="18" charset="0"/>
                <a:cs typeface="Times New Roman" panose="02020603050405020304" pitchFamily="18" charset="0"/>
              </a:rPr>
              <a:t>practical</a:t>
            </a:r>
            <a:r>
              <a:rPr lang="it-IT" sz="2200" dirty="0" smtClean="0">
                <a:latin typeface="Times New Roman" panose="02020603050405020304" pitchFamily="18" charset="0"/>
                <a:cs typeface="Times New Roman" panose="02020603050405020304" pitchFamily="18" charset="0"/>
              </a:rPr>
              <a:t> and intuitive website;</a:t>
            </a:r>
          </a:p>
          <a:p>
            <a:pPr marL="0" indent="0">
              <a:buNone/>
            </a:pPr>
            <a:endParaRPr lang="it-IT" sz="1400" dirty="0" smtClean="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Client:</a:t>
            </a:r>
          </a:p>
          <a:p>
            <a:pPr marL="0" indent="0">
              <a:buNone/>
            </a:pPr>
            <a:endParaRPr lang="it-IT" sz="1400" dirty="0">
              <a:latin typeface="Times New Roman" panose="02020603050405020304" pitchFamily="18" charset="0"/>
              <a:cs typeface="Times New Roman" panose="02020603050405020304" pitchFamily="18" charset="0"/>
            </a:endParaRPr>
          </a:p>
          <a:p>
            <a:pPr marL="0" indent="0">
              <a:buNone/>
            </a:pPr>
            <a:endParaRPr lang="it-IT" sz="1400" dirty="0" smtClean="0">
              <a:latin typeface="Times New Roman" panose="02020603050405020304" pitchFamily="18" charset="0"/>
              <a:cs typeface="Times New Roman" panose="02020603050405020304" pitchFamily="18" charset="0"/>
            </a:endParaRPr>
          </a:p>
          <a:p>
            <a:pPr marL="0" indent="0">
              <a:buNone/>
            </a:pPr>
            <a:r>
              <a:rPr lang="it-IT" sz="2200" dirty="0" err="1" smtClean="0">
                <a:latin typeface="Times New Roman" panose="02020603050405020304" pitchFamily="18" charset="0"/>
                <a:cs typeface="Times New Roman" panose="02020603050405020304" pitchFamily="18" charset="0"/>
              </a:rPr>
              <a:t>Errors</a:t>
            </a:r>
            <a:r>
              <a:rPr lang="it-IT" sz="2200" dirty="0" smtClean="0">
                <a:latin typeface="Times New Roman" panose="02020603050405020304" pitchFamily="18" charset="0"/>
                <a:cs typeface="Times New Roman" panose="02020603050405020304" pitchFamily="18" charset="0"/>
              </a:rPr>
              <a:t> Handling: </a:t>
            </a:r>
            <a:r>
              <a:rPr lang="it-IT" sz="2200" dirty="0" err="1" smtClean="0">
                <a:latin typeface="Times New Roman" panose="02020603050405020304" pitchFamily="18" charset="0"/>
                <a:cs typeface="Times New Roman" panose="02020603050405020304" pitchFamily="18" charset="0"/>
              </a:rPr>
              <a:t>all</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errors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observed</a:t>
            </a:r>
            <a:r>
              <a:rPr lang="it-IT" sz="2200" dirty="0" smtClean="0">
                <a:latin typeface="Times New Roman" panose="02020603050405020304" pitchFamily="18" charset="0"/>
                <a:cs typeface="Times New Roman" panose="02020603050405020304" pitchFamily="18" charset="0"/>
              </a:rPr>
              <a:t> in the </a:t>
            </a:r>
            <a:r>
              <a:rPr lang="it-IT" sz="2200" dirty="0" err="1" smtClean="0">
                <a:latin typeface="Times New Roman" panose="02020603050405020304" pitchFamily="18" charset="0"/>
                <a:cs typeface="Times New Roman" panose="02020603050405020304" pitchFamily="18" charset="0"/>
              </a:rPr>
              <a:t>testing</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phase</a:t>
            </a:r>
            <a:r>
              <a:rPr lang="it-IT" sz="2200" dirty="0" smtClean="0">
                <a:latin typeface="Times New Roman" panose="02020603050405020304" pitchFamily="18" charset="0"/>
                <a:cs typeface="Times New Roman" panose="02020603050405020304" pitchFamily="18" charset="0"/>
              </a:rPr>
              <a:t> </a:t>
            </a:r>
            <a:r>
              <a:rPr lang="it-IT" sz="2200" dirty="0">
                <a:latin typeface="Times New Roman" panose="02020603050405020304" pitchFamily="18" charset="0"/>
                <a:cs typeface="Times New Roman" panose="02020603050405020304" pitchFamily="18" charset="0"/>
              </a:rPr>
              <a:t>		</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were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conveniently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managed</a:t>
            </a:r>
            <a:r>
              <a:rPr lang="it-IT" sz="2200" dirty="0">
                <a:latin typeface="Times New Roman" panose="02020603050405020304" pitchFamily="18" charset="0"/>
                <a:cs typeface="Times New Roman" panose="02020603050405020304" pitchFamily="18" charset="0"/>
              </a:rPr>
              <a:t>;</a:t>
            </a:r>
          </a:p>
          <a:p>
            <a:pPr marL="0" indent="0">
              <a:buNone/>
            </a:pPr>
            <a:endParaRPr lang="it-IT" sz="1400" dirty="0" smtClean="0">
              <a:latin typeface="Times New Roman" panose="02020603050405020304" pitchFamily="18" charset="0"/>
              <a:cs typeface="Times New Roman" panose="02020603050405020304" pitchFamily="18" charset="0"/>
            </a:endParaRPr>
          </a:p>
          <a:p>
            <a:pPr marL="0" indent="0">
              <a:buNone/>
            </a:pPr>
            <a:r>
              <a:rPr lang="it-IT" sz="2200" dirty="0" err="1" smtClean="0">
                <a:latin typeface="Times New Roman" panose="02020603050405020304" pitchFamily="18" charset="0"/>
                <a:cs typeface="Times New Roman" panose="02020603050405020304" pitchFamily="18" charset="0"/>
              </a:rPr>
              <a:t>Documentation</a:t>
            </a:r>
            <a:r>
              <a:rPr lang="it-IT" sz="2200" dirty="0" smtClean="0">
                <a:latin typeface="Times New Roman" panose="02020603050405020304" pitchFamily="18" charset="0"/>
                <a:cs typeface="Times New Roman" panose="02020603050405020304" pitchFamily="18" charset="0"/>
              </a:rPr>
              <a:t>: RASD, DD, User Guide, Installation Guide.</a:t>
            </a: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
        <p:nvSpPr>
          <p:cNvPr id="5" name="CasellaDiTesto 4"/>
          <p:cNvSpPr txBox="1"/>
          <p:nvPr/>
        </p:nvSpPr>
        <p:spPr>
          <a:xfrm>
            <a:off x="1475656" y="2780928"/>
            <a:ext cx="6912768" cy="769441"/>
          </a:xfrm>
          <a:prstGeom prst="rect">
            <a:avLst/>
          </a:prstGeom>
          <a:noFill/>
        </p:spPr>
        <p:txBody>
          <a:bodyPr wrap="square" rtlCol="0">
            <a:spAutoFit/>
          </a:bodyPr>
          <a:lstStyle/>
          <a:p>
            <a:r>
              <a:rPr lang="it-IT" sz="2200" dirty="0" smtClean="0">
                <a:latin typeface="Times New Roman" panose="02020603050405020304" pitchFamily="18" charset="0"/>
                <a:cs typeface="Times New Roman" panose="02020603050405020304" pitchFamily="18" charset="0"/>
              </a:rPr>
              <a:t>To use </a:t>
            </a:r>
            <a:r>
              <a:rPr lang="it-IT" sz="2200" dirty="0" err="1" smtClean="0">
                <a:latin typeface="Times New Roman" panose="02020603050405020304" pitchFamily="18" charset="0"/>
                <a:cs typeface="Times New Roman" panose="02020603050405020304" pitchFamily="18" charset="0"/>
              </a:rPr>
              <a:t>our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application</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not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required</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any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specific</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knowledge</a:t>
            </a:r>
            <a:r>
              <a:rPr lang="it-IT" sz="2200" dirty="0" smtClean="0">
                <a:latin typeface="Times New Roman" panose="02020603050405020304" pitchFamily="18" charset="0"/>
                <a:cs typeface="Times New Roman" panose="02020603050405020304" pitchFamily="18" charset="0"/>
              </a:rPr>
              <a:t>, and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neither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necessary</a:t>
            </a:r>
            <a:r>
              <a:rPr lang="it-IT" sz="2200" dirty="0" smtClean="0">
                <a:latin typeface="Times New Roman" panose="02020603050405020304" pitchFamily="18" charset="0"/>
                <a:cs typeface="Times New Roman" panose="02020603050405020304" pitchFamily="18" charset="0"/>
              </a:rPr>
              <a:t> an </a:t>
            </a:r>
            <a:r>
              <a:rPr lang="it-IT" sz="2200" dirty="0" err="1" smtClean="0">
                <a:latin typeface="Times New Roman" panose="02020603050405020304" pitchFamily="18" charset="0"/>
                <a:cs typeface="Times New Roman" panose="02020603050405020304" pitchFamily="18" charset="0"/>
              </a:rPr>
              <a:t>installation</a:t>
            </a:r>
            <a:r>
              <a:rPr lang="it-IT" sz="2200" dirty="0" smtClean="0">
                <a:latin typeface="Times New Roman" panose="02020603050405020304" pitchFamily="18" charset="0"/>
                <a:cs typeface="Times New Roman" panose="02020603050405020304" pitchFamily="18" charset="0"/>
              </a:rPr>
              <a:t>;</a:t>
            </a:r>
            <a:endParaRPr lang="it-IT" sz="2200" dirty="0"/>
          </a:p>
        </p:txBody>
      </p:sp>
    </p:spTree>
    <p:extLst>
      <p:ext uri="{BB962C8B-B14F-4D97-AF65-F5344CB8AC3E}">
        <p14:creationId xmlns:p14="http://schemas.microsoft.com/office/powerpoint/2010/main" val="244140325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ctrTitle"/>
          </p:nvPr>
        </p:nvSpPr>
        <p:spPr>
          <a:xfrm>
            <a:off x="685800" y="2132856"/>
            <a:ext cx="7772400" cy="1470025"/>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Acceptance Testing</a:t>
            </a:r>
            <a:endParaRPr lang="it-IT" sz="2600" i="1"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764704"/>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26793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Acceptance Testing</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In this section we will describe the acceptance testing performed over the implementation of MeteoCal by Salvatore Agnese and Gabriele Giganti. Their work can be found at:</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ctr">
              <a:buNone/>
            </a:pPr>
            <a:r>
              <a:rPr lang="it-IT" sz="2200" dirty="0">
                <a:latin typeface="Times New Roman" panose="02020603050405020304" pitchFamily="18" charset="0"/>
                <a:cs typeface="Times New Roman" panose="02020603050405020304" pitchFamily="18" charset="0"/>
                <a:hlinkClick r:id="rId2"/>
              </a:rPr>
              <a:t>https://</a:t>
            </a:r>
            <a:r>
              <a:rPr lang="it-IT" sz="2200" dirty="0" smtClean="0">
                <a:latin typeface="Times New Roman" panose="02020603050405020304" pitchFamily="18" charset="0"/>
                <a:cs typeface="Times New Roman" panose="02020603050405020304" pitchFamily="18" charset="0"/>
                <a:hlinkClick r:id="rId2"/>
              </a:rPr>
              <a:t>code.google.com/p/meteocal1415agnesegiganti/</a:t>
            </a:r>
            <a:endParaRPr lang="it-IT" sz="2200" dirty="0" smtClean="0">
              <a:latin typeface="Times New Roman" panose="02020603050405020304" pitchFamily="18" charset="0"/>
              <a:cs typeface="Times New Roman" panose="02020603050405020304" pitchFamily="18" charset="0"/>
            </a:endParaRPr>
          </a:p>
          <a:p>
            <a:pPr marL="0" indent="0" algn="ctr">
              <a:buNone/>
            </a:pPr>
            <a:endParaRPr lang="it-IT" sz="2200" dirty="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The details of this process are reported in the Acceptance Testing document that can be found in our repository.</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663590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Acceptance </a:t>
            </a:r>
            <a:r>
              <a:rPr lang="it-IT" sz="2600" i="1" dirty="0" smtClean="0">
                <a:latin typeface="Times New Roman" panose="02020603050405020304" pitchFamily="18" charset="0"/>
                <a:cs typeface="Times New Roman" panose="02020603050405020304" pitchFamily="18" charset="0"/>
              </a:rPr>
              <a:t>Testing</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To perform this phase phase of the project as efficiently and accurately as possible, we devided our work in a Verification and Validation phase. The first steps are reported here:</a:t>
            </a:r>
          </a:p>
          <a:p>
            <a:pPr marL="0" indent="0" algn="just">
              <a:buNone/>
            </a:pPr>
            <a:endParaRPr lang="it-IT"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Certify that functionalities promised in RASD satisfy the requirements described </a:t>
            </a:r>
            <a:r>
              <a:rPr lang="en-US" sz="2200" dirty="0" smtClean="0">
                <a:latin typeface="Times New Roman" panose="02020603050405020304" pitchFamily="18" charset="0"/>
                <a:cs typeface="Times New Roman" panose="02020603050405020304" pitchFamily="18" charset="0"/>
              </a:rPr>
              <a:t>in </a:t>
            </a:r>
            <a:r>
              <a:rPr lang="it-IT" sz="2200" dirty="0">
                <a:latin typeface="Times New Roman" panose="02020603050405020304" pitchFamily="18" charset="0"/>
                <a:cs typeface="Times New Roman" panose="02020603050405020304" pitchFamily="18" charset="0"/>
              </a:rPr>
              <a:t>the problem description</a:t>
            </a:r>
          </a:p>
          <a:p>
            <a:r>
              <a:rPr lang="en-US" sz="2200" dirty="0">
                <a:latin typeface="Times New Roman" panose="02020603050405020304" pitchFamily="18" charset="0"/>
                <a:cs typeface="Times New Roman" panose="02020603050405020304" pitchFamily="18" charset="0"/>
              </a:rPr>
              <a:t>Check that the implementation of the system adheres to the guidelines of the </a:t>
            </a:r>
            <a:r>
              <a:rPr lang="en-US" sz="2200" dirty="0" smtClean="0">
                <a:latin typeface="Times New Roman" panose="02020603050405020304" pitchFamily="18" charset="0"/>
                <a:cs typeface="Times New Roman" panose="02020603050405020304" pitchFamily="18" charset="0"/>
              </a:rPr>
              <a:t>RASD</a:t>
            </a:r>
          </a:p>
          <a:p>
            <a:pPr marL="0" indent="0">
              <a:buNone/>
            </a:pPr>
            <a:endParaRPr lang="en-US"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830527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Acceptance Testing</a:t>
            </a: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en-US" sz="2200" dirty="0">
                <a:latin typeface="Times New Roman" panose="02020603050405020304" pitchFamily="18" charset="0"/>
                <a:cs typeface="Times New Roman" panose="02020603050405020304" pitchFamily="18" charset="0"/>
              </a:rPr>
              <a:t>In this first part of the project we focused on the question</a:t>
            </a:r>
            <a:r>
              <a:rPr lang="en-US" sz="2200" dirty="0" smtClean="0">
                <a:latin typeface="Times New Roman" panose="02020603050405020304" pitchFamily="18" charset="0"/>
                <a:cs typeface="Times New Roman" panose="02020603050405020304" pitchFamily="18" charset="0"/>
              </a:rPr>
              <a:t>:</a:t>
            </a:r>
          </a:p>
          <a:p>
            <a:pPr marL="0" indent="0">
              <a:buNone/>
            </a:pPr>
            <a:endParaRPr lang="en-US" sz="2200" dirty="0">
              <a:latin typeface="Times New Roman" panose="02020603050405020304" pitchFamily="18" charset="0"/>
              <a:cs typeface="Times New Roman" panose="02020603050405020304" pitchFamily="18" charset="0"/>
            </a:endParaRPr>
          </a:p>
          <a:p>
            <a:pPr marL="0" indent="0" algn="ctr">
              <a:buNone/>
            </a:pPr>
            <a:r>
              <a:rPr lang="en-US" sz="2200" i="1" dirty="0">
                <a:latin typeface="Times New Roman" panose="02020603050405020304" pitchFamily="18" charset="0"/>
                <a:cs typeface="Times New Roman" panose="02020603050405020304" pitchFamily="18" charset="0"/>
              </a:rPr>
              <a:t>“Does the software provide the functionalities required in the initial problem description</a:t>
            </a:r>
            <a:r>
              <a:rPr lang="en-US" sz="2200" i="1" dirty="0" smtClean="0">
                <a:latin typeface="Times New Roman" panose="02020603050405020304" pitchFamily="18" charset="0"/>
                <a:cs typeface="Times New Roman" panose="02020603050405020304" pitchFamily="18" charset="0"/>
              </a:rPr>
              <a:t>?”</a:t>
            </a:r>
          </a:p>
          <a:p>
            <a:pPr marL="0" indent="0" algn="ctr">
              <a:buNone/>
            </a:pPr>
            <a:endParaRPr lang="en-US" sz="2200" i="1"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The </a:t>
            </a:r>
            <a:r>
              <a:rPr lang="en-US" sz="2200" dirty="0" smtClean="0">
                <a:latin typeface="Times New Roman" panose="02020603050405020304" pitchFamily="18" charset="0"/>
                <a:cs typeface="Times New Roman" panose="02020603050405020304" pitchFamily="18" charset="0"/>
              </a:rPr>
              <a:t>answer, obtained by the analysis of RASD and the User Manual alongside with the actual implementation, </a:t>
            </a:r>
            <a:r>
              <a:rPr lang="en-US" sz="2200" dirty="0">
                <a:latin typeface="Times New Roman" panose="02020603050405020304" pitchFamily="18" charset="0"/>
                <a:cs typeface="Times New Roman" panose="02020603050405020304" pitchFamily="18" charset="0"/>
              </a:rPr>
              <a:t>was positive.</a:t>
            </a: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459348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Acceptance </a:t>
            </a:r>
            <a:r>
              <a:rPr lang="it-IT" sz="2600" i="1" dirty="0" smtClean="0">
                <a:latin typeface="Times New Roman" panose="02020603050405020304" pitchFamily="18" charset="0"/>
                <a:cs typeface="Times New Roman" panose="02020603050405020304" pitchFamily="18" charset="0"/>
              </a:rPr>
              <a:t>Testing – System Test Cases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After the first phase we continued our analysis making sure that every functionality provided is actually working as expect, even in presence of erroneous input.</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Initially we decided to follow the Test Cases document provided by the authors, classifying each test with an outcome, a list of issues and notes. The latter should be taken more as suggestions, to improve the software.</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245978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Acceptance </a:t>
            </a:r>
            <a:r>
              <a:rPr lang="it-IT" sz="2600" i="1" dirty="0" smtClean="0">
                <a:latin typeface="Times New Roman" panose="02020603050405020304" pitchFamily="18" charset="0"/>
                <a:cs typeface="Times New Roman" panose="02020603050405020304" pitchFamily="18" charset="0"/>
              </a:rPr>
              <a:t>Testing – System Test Cases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fontScale="92500" lnSpcReduction="10000"/>
          </a:bodyPr>
          <a:lstStyle/>
          <a:p>
            <a:pPr marL="0" indent="0">
              <a:buNone/>
            </a:pPr>
            <a:r>
              <a:rPr lang="en-US" sz="2400" dirty="0"/>
              <a:t>The possible outcomes of our analysis are:</a:t>
            </a:r>
          </a:p>
          <a:p>
            <a:r>
              <a:rPr lang="it-IT" sz="2400" dirty="0"/>
              <a:t>• SUCCESS</a:t>
            </a:r>
          </a:p>
          <a:p>
            <a:pPr lvl="1"/>
            <a:r>
              <a:rPr lang="en-US" sz="2000" dirty="0"/>
              <a:t>If the main goals of the test have been accomplished and no highly </a:t>
            </a:r>
            <a:r>
              <a:rPr lang="en-US" sz="2000" dirty="0" smtClean="0"/>
              <a:t>relevant </a:t>
            </a:r>
            <a:r>
              <a:rPr lang="en-US" sz="2400" dirty="0" smtClean="0"/>
              <a:t>objection </a:t>
            </a:r>
            <a:r>
              <a:rPr lang="en-US" sz="2400" dirty="0"/>
              <a:t>can be made to the management of any particular input condition.</a:t>
            </a:r>
          </a:p>
          <a:p>
            <a:r>
              <a:rPr lang="it-IT" sz="2400" dirty="0"/>
              <a:t>• PARTIAL SUCCESS</a:t>
            </a:r>
          </a:p>
          <a:p>
            <a:pPr lvl="1"/>
            <a:r>
              <a:rPr lang="en-US" sz="2000" dirty="0"/>
              <a:t>If the main goals of the test have been accomplished but there is one or </a:t>
            </a:r>
            <a:r>
              <a:rPr lang="en-US" sz="2000" dirty="0" smtClean="0"/>
              <a:t>more highly </a:t>
            </a:r>
            <a:r>
              <a:rPr lang="en-US" sz="2000" dirty="0"/>
              <a:t>relevant objection can be made to the management of a particular </a:t>
            </a:r>
            <a:r>
              <a:rPr lang="en-US" sz="2000" dirty="0" smtClean="0"/>
              <a:t>input condition </a:t>
            </a:r>
            <a:r>
              <a:rPr lang="en-US" sz="2000" dirty="0"/>
              <a:t>stated or not stated in the test case documentation, but related to it.</a:t>
            </a:r>
          </a:p>
          <a:p>
            <a:r>
              <a:rPr lang="it-IT" sz="2400" dirty="0"/>
              <a:t>• FAIL</a:t>
            </a:r>
          </a:p>
          <a:p>
            <a:pPr lvl="1"/>
            <a:r>
              <a:rPr lang="en-US" sz="2000" dirty="0"/>
              <a:t>If the main goals of the test have not been accomplished.</a:t>
            </a:r>
          </a:p>
          <a:p>
            <a:r>
              <a:rPr lang="it-IT" sz="2400" dirty="0"/>
              <a:t>• UNKNOWN</a:t>
            </a:r>
          </a:p>
          <a:p>
            <a:pPr lvl="1"/>
            <a:r>
              <a:rPr lang="en-US" sz="2000" dirty="0"/>
              <a:t>If the occurrence of some particular conditions made the test unavailable</a:t>
            </a:r>
            <a:endParaRPr lang="it-IT" sz="1800" dirty="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747437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System Test Cases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The major part of the System Test Cases received a successful outcome. Even in those cases some improvements may be made following the test notes.</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In the next slides we are going to show some examples of this process.</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038707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System Test </a:t>
            </a:r>
            <a:r>
              <a:rPr lang="it-IT" sz="2600" i="1" dirty="0" smtClean="0">
                <a:latin typeface="Times New Roman" panose="02020603050405020304" pitchFamily="18" charset="0"/>
                <a:cs typeface="Times New Roman" panose="02020603050405020304" pitchFamily="18" charset="0"/>
              </a:rPr>
              <a:t>Cases - Login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189170" y="1067601"/>
            <a:ext cx="6765660" cy="5033651"/>
          </a:xfrm>
          <a:prstGeom prst="rect">
            <a:avLst/>
          </a:prstGeom>
        </p:spPr>
      </p:pic>
    </p:spTree>
    <p:extLst>
      <p:ext uri="{BB962C8B-B14F-4D97-AF65-F5344CB8AC3E}">
        <p14:creationId xmlns:p14="http://schemas.microsoft.com/office/powerpoint/2010/main" val="43194564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System Test Cases </a:t>
            </a:r>
            <a:r>
              <a:rPr lang="it-IT" sz="2600" i="1" dirty="0" smtClean="0">
                <a:latin typeface="Times New Roman" panose="02020603050405020304" pitchFamily="18" charset="0"/>
                <a:cs typeface="Times New Roman" panose="02020603050405020304" pitchFamily="18" charset="0"/>
              </a:rPr>
              <a:t>– Update Event</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An other extract. As the previous one we will explain later the mentioned issue. In this case, updating an event causes the participants to lose their participation. Since this is probably intended, we classified the potential issue as a note.</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286022" y="2794104"/>
            <a:ext cx="6571955" cy="2293568"/>
          </a:xfrm>
          <a:prstGeom prst="rect">
            <a:avLst/>
          </a:prstGeom>
        </p:spPr>
      </p:pic>
    </p:spTree>
    <p:extLst>
      <p:ext uri="{BB962C8B-B14F-4D97-AF65-F5344CB8AC3E}">
        <p14:creationId xmlns:p14="http://schemas.microsoft.com/office/powerpoint/2010/main" val="193501508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Additional System Test Cases – Page Access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To complete the testing process, we decided to integrate the proposed test cases with an additional test.</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360411" y="2564904"/>
            <a:ext cx="6423177" cy="2848990"/>
          </a:xfrm>
          <a:prstGeom prst="rect">
            <a:avLst/>
          </a:prstGeom>
        </p:spPr>
      </p:pic>
    </p:spTree>
    <p:extLst>
      <p:ext uri="{BB962C8B-B14F-4D97-AF65-F5344CB8AC3E}">
        <p14:creationId xmlns:p14="http://schemas.microsoft.com/office/powerpoint/2010/main" val="171390844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872</TotalTime>
  <Words>6566</Words>
  <Application>Microsoft Office PowerPoint</Application>
  <PresentationFormat>On-screen Show (4:3)</PresentationFormat>
  <Paragraphs>662</Paragraphs>
  <Slides>111</Slides>
  <Notes>0</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111</vt:i4>
      </vt:variant>
    </vt:vector>
  </HeadingPairs>
  <TitlesOfParts>
    <vt:vector size="116" baseType="lpstr">
      <vt:lpstr>Arial</vt:lpstr>
      <vt:lpstr>Calibri</vt:lpstr>
      <vt:lpstr>Cambria Math</vt:lpstr>
      <vt:lpstr>Times New Roman</vt:lpstr>
      <vt:lpstr>Tema di Office</vt:lpstr>
      <vt:lpstr>PowerPoint Presentation</vt:lpstr>
      <vt:lpstr>Preliminary Notes</vt:lpstr>
      <vt:lpstr>Requirement analysis and specification</vt:lpstr>
      <vt:lpstr>Problem Description</vt:lpstr>
      <vt:lpstr>Ambiguity Resolution</vt:lpstr>
      <vt:lpstr>Ambiguity Resolution</vt:lpstr>
      <vt:lpstr>Functional Requirements</vt:lpstr>
      <vt:lpstr>Functional Requirements</vt:lpstr>
      <vt:lpstr>Non – Functional Requirements </vt:lpstr>
      <vt:lpstr>Non – Functional Requirements </vt:lpstr>
      <vt:lpstr>Architectural Considerations</vt:lpstr>
      <vt:lpstr>Model Coherency – Alloy Analysis</vt:lpstr>
      <vt:lpstr>Model Coherency – Alloy Analysis</vt:lpstr>
      <vt:lpstr>Model Representation – Alloy Analysis</vt:lpstr>
      <vt:lpstr>Use Case Analysis</vt:lpstr>
      <vt:lpstr>Use Case Analysis – Overview Diagram</vt:lpstr>
      <vt:lpstr>Use Case Analysis – Registration</vt:lpstr>
      <vt:lpstr>Use Case Analysis – Event Creation</vt:lpstr>
      <vt:lpstr>Design</vt:lpstr>
      <vt:lpstr>Architectural Description – Sub Systems</vt:lpstr>
      <vt:lpstr>Architectural Description – Sub Systems</vt:lpstr>
      <vt:lpstr>Architectural Description </vt:lpstr>
      <vt:lpstr>Persistent Data Management</vt:lpstr>
      <vt:lpstr>Persistent Data Management – Conceptual Design</vt:lpstr>
      <vt:lpstr>Persistent Data Management – Logical Design</vt:lpstr>
      <vt:lpstr>Persistent Data Management – Logical Design</vt:lpstr>
      <vt:lpstr>Persistent Data Management – Logical Design</vt:lpstr>
      <vt:lpstr>Persistent Data Management – Logical Design</vt:lpstr>
      <vt:lpstr>User Experience – Introduction</vt:lpstr>
      <vt:lpstr>User Experience – Guest</vt:lpstr>
      <vt:lpstr>User Experience </vt:lpstr>
      <vt:lpstr>User Experience – Other User Calendar</vt:lpstr>
      <vt:lpstr>User Experience – Topbar</vt:lpstr>
      <vt:lpstr>User Experience</vt:lpstr>
      <vt:lpstr>User Experience – Code</vt:lpstr>
      <vt:lpstr>User Experience – Event Page</vt:lpstr>
      <vt:lpstr>User Experience – User Visibility</vt:lpstr>
      <vt:lpstr>User Experience – Creator Visibility </vt:lpstr>
      <vt:lpstr>User Experience – Filter’s code</vt:lpstr>
      <vt:lpstr>User Experience </vt:lpstr>
      <vt:lpstr>BCE – Introduction</vt:lpstr>
      <vt:lpstr>BCE </vt:lpstr>
      <vt:lpstr>BCE – Search Bar</vt:lpstr>
      <vt:lpstr>BCE – Search Bar </vt:lpstr>
      <vt:lpstr>BCE – Search Bar Mapping</vt:lpstr>
      <vt:lpstr>BCE – Search Bar Mapping</vt:lpstr>
      <vt:lpstr>BCE – Settings</vt:lpstr>
      <vt:lpstr>BCE – Settings</vt:lpstr>
      <vt:lpstr>BCE – Settings Mapping </vt:lpstr>
      <vt:lpstr>BCE – Settings Mapping</vt:lpstr>
      <vt:lpstr>Code Structure and Highlights</vt:lpstr>
      <vt:lpstr>Implementation Assignment</vt:lpstr>
      <vt:lpstr>Code Organization</vt:lpstr>
      <vt:lpstr>Data Access Object Pattern</vt:lpstr>
      <vt:lpstr>Data Access Object Pattern</vt:lpstr>
      <vt:lpstr>Interface Layers</vt:lpstr>
      <vt:lpstr>Interface Layers - Example</vt:lpstr>
      <vt:lpstr>Interface Layers - Example</vt:lpstr>
      <vt:lpstr>Geographic Structure</vt:lpstr>
      <vt:lpstr>Geographic Structure</vt:lpstr>
      <vt:lpstr>External Weather Service Interface</vt:lpstr>
      <vt:lpstr>External Weather Service Interface</vt:lpstr>
      <vt:lpstr>External Weather Service Interface</vt:lpstr>
      <vt:lpstr>External Weather Service Interface</vt:lpstr>
      <vt:lpstr>Automated Testing</vt:lpstr>
      <vt:lpstr>Demo</vt:lpstr>
      <vt:lpstr>Demo</vt:lpstr>
      <vt:lpstr>Demo - Registration</vt:lpstr>
      <vt:lpstr>Demo – Registration with Error Handling</vt:lpstr>
      <vt:lpstr>Demo - Login</vt:lpstr>
      <vt:lpstr>Demo – Create Event</vt:lpstr>
      <vt:lpstr>Demo – Invite More Users</vt:lpstr>
      <vt:lpstr>Demo – Decline an Invitation</vt:lpstr>
      <vt:lpstr>Demo – Join / Cancel Participation</vt:lpstr>
      <vt:lpstr>Demo – Search</vt:lpstr>
      <vt:lpstr>Demo – Edit Settings </vt:lpstr>
      <vt:lpstr>Demo – Public Calendar Visualization </vt:lpstr>
      <vt:lpstr>Demo – Suggested Re-Schedule </vt:lpstr>
      <vt:lpstr>Project Report FP and COCOMO II</vt:lpstr>
      <vt:lpstr>Project Report – FP</vt:lpstr>
      <vt:lpstr>Project Report – FP</vt:lpstr>
      <vt:lpstr>Project Report – FP</vt:lpstr>
      <vt:lpstr>Project Report – FP</vt:lpstr>
      <vt:lpstr>COCOMO II – Scale Drivers</vt:lpstr>
      <vt:lpstr>COCOMO II – Cost Drivers</vt:lpstr>
      <vt:lpstr>COCOMO II – Effort Calculation</vt:lpstr>
      <vt:lpstr>COCOMO II – Duration Calculation</vt:lpstr>
      <vt:lpstr>COCOMO II – Human Resources</vt:lpstr>
      <vt:lpstr>COCOMO II – Wrong Estimation Analysis</vt:lpstr>
      <vt:lpstr>Acceptance Testing</vt:lpstr>
      <vt:lpstr>Acceptance Testing</vt:lpstr>
      <vt:lpstr>Acceptance Testing</vt:lpstr>
      <vt:lpstr>Acceptance Testing</vt:lpstr>
      <vt:lpstr>Acceptance Testing – System Test Cases</vt:lpstr>
      <vt:lpstr>Acceptance Testing – System Test Cases</vt:lpstr>
      <vt:lpstr>System Test Cases</vt:lpstr>
      <vt:lpstr>System Test Cases - Login</vt:lpstr>
      <vt:lpstr>System Test Cases – Update Event</vt:lpstr>
      <vt:lpstr>Additional System Test Cases – Page Access</vt:lpstr>
      <vt:lpstr>Additional System Test Cases – Page Access</vt:lpstr>
      <vt:lpstr>Additional Notes – Participation Management</vt:lpstr>
      <vt:lpstr>Additional Notes – Page Navigation URLs</vt:lpstr>
      <vt:lpstr>Additional Notes – Event Page Access</vt:lpstr>
      <vt:lpstr>Additional Notes – Event Page Access</vt:lpstr>
      <vt:lpstr>Code Quality</vt:lpstr>
      <vt:lpstr>Conclusions</vt:lpstr>
      <vt:lpstr>Acceptance Testing On Our Implementation</vt:lpstr>
      <vt:lpstr>Acceptance Testing On Our Implementation</vt:lpstr>
      <vt:lpstr>Acceptance Testing On Our Implementation - Login</vt:lpstr>
      <vt:lpstr>TITLE</vt:lpstr>
      <vt:lpstr>TITLE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ate</dc:creator>
  <cp:lastModifiedBy>Andrea Bignoli</cp:lastModifiedBy>
  <cp:revision>89</cp:revision>
  <dcterms:created xsi:type="dcterms:W3CDTF">2015-02-21T19:48:51Z</dcterms:created>
  <dcterms:modified xsi:type="dcterms:W3CDTF">2015-02-23T19:40:57Z</dcterms:modified>
</cp:coreProperties>
</file>